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87" r:id="rId3"/>
    <p:sldId id="326" r:id="rId4"/>
    <p:sldId id="327" r:id="rId5"/>
    <p:sldId id="328" r:id="rId6"/>
    <p:sldId id="329" r:id="rId7"/>
    <p:sldId id="330" r:id="rId8"/>
    <p:sldId id="331" r:id="rId9"/>
    <p:sldId id="332" r:id="rId10"/>
    <p:sldId id="333" r:id="rId11"/>
    <p:sldId id="334" r:id="rId12"/>
    <p:sldId id="335" r:id="rId13"/>
    <p:sldId id="336" r:id="rId14"/>
    <p:sldId id="338" r:id="rId15"/>
    <p:sldId id="337"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p:restoredTop sz="96327"/>
  </p:normalViewPr>
  <p:slideViewPr>
    <p:cSldViewPr snapToGrid="0" snapToObjects="1">
      <p:cViewPr varScale="1">
        <p:scale>
          <a:sx n="157" d="100"/>
          <a:sy n="157" d="100"/>
        </p:scale>
        <p:origin x="7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9BA92-59AC-E54D-944E-593227F3FE43}" type="datetimeFigureOut">
              <a:rPr lang="en-US" smtClean="0"/>
              <a:t>7/16/20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410D5-2519-4941-8E4C-40906F90AD2E}" type="slidenum">
              <a:rPr lang="en-US" smtClean="0"/>
              <a:t>‹#›</a:t>
            </a:fld>
            <a:endParaRPr lang="en-US"/>
          </a:p>
        </p:txBody>
      </p:sp>
    </p:spTree>
    <p:extLst>
      <p:ext uri="{BB962C8B-B14F-4D97-AF65-F5344CB8AC3E}">
        <p14:creationId xmlns:p14="http://schemas.microsoft.com/office/powerpoint/2010/main" val="363530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BACDB-7B8F-7D40-A3D8-136E31D557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7F9B6A-9FC7-6440-A71C-3B7E9484F1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C84FEC-9989-C04F-84F5-7108C8E0C180}"/>
              </a:ext>
            </a:extLst>
          </p:cNvPr>
          <p:cNvSpPr>
            <a:spLocks noGrp="1"/>
          </p:cNvSpPr>
          <p:nvPr>
            <p:ph type="dt" sz="half" idx="10"/>
          </p:nvPr>
        </p:nvSpPr>
        <p:spPr/>
        <p:txBody>
          <a:bodyPr/>
          <a:lstStyle/>
          <a:p>
            <a:fld id="{6770E2DF-7844-A54B-94FD-222D2BB68A46}" type="datetimeFigureOut">
              <a:rPr lang="en-US" smtClean="0"/>
              <a:t>7/16/20</a:t>
            </a:fld>
            <a:endParaRPr lang="en-US"/>
          </a:p>
        </p:txBody>
      </p:sp>
      <p:sp>
        <p:nvSpPr>
          <p:cNvPr id="5" name="Footer Placeholder 4">
            <a:extLst>
              <a:ext uri="{FF2B5EF4-FFF2-40B4-BE49-F238E27FC236}">
                <a16:creationId xmlns:a16="http://schemas.microsoft.com/office/drawing/2014/main" id="{C1C84357-82B5-A748-80EA-3B67AF717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EBC04-A73E-D54C-982D-DD0E8191DB00}"/>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25458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FECE-98B7-B44D-AC58-D33113F630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3356E8-D997-6E4F-B26D-4E938423C5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B92E0-AD4D-E54F-9DEB-F19D904E6DDE}"/>
              </a:ext>
            </a:extLst>
          </p:cNvPr>
          <p:cNvSpPr>
            <a:spLocks noGrp="1"/>
          </p:cNvSpPr>
          <p:nvPr>
            <p:ph type="dt" sz="half" idx="10"/>
          </p:nvPr>
        </p:nvSpPr>
        <p:spPr/>
        <p:txBody>
          <a:bodyPr/>
          <a:lstStyle/>
          <a:p>
            <a:fld id="{6770E2DF-7844-A54B-94FD-222D2BB68A46}" type="datetimeFigureOut">
              <a:rPr lang="en-US" smtClean="0"/>
              <a:t>7/16/20</a:t>
            </a:fld>
            <a:endParaRPr lang="en-US"/>
          </a:p>
        </p:txBody>
      </p:sp>
      <p:sp>
        <p:nvSpPr>
          <p:cNvPr id="5" name="Footer Placeholder 4">
            <a:extLst>
              <a:ext uri="{FF2B5EF4-FFF2-40B4-BE49-F238E27FC236}">
                <a16:creationId xmlns:a16="http://schemas.microsoft.com/office/drawing/2014/main" id="{63216103-6936-C642-BCFD-01BB15038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D27C8-B65A-A54C-9A37-6530512A3DBD}"/>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387123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94BA92-70FA-DC4D-AC6B-6C133B987B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205D6C-6F41-D348-947F-C6D23735DD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DCBA6-E49C-564A-8D0C-8DB7DAB28387}"/>
              </a:ext>
            </a:extLst>
          </p:cNvPr>
          <p:cNvSpPr>
            <a:spLocks noGrp="1"/>
          </p:cNvSpPr>
          <p:nvPr>
            <p:ph type="dt" sz="half" idx="10"/>
          </p:nvPr>
        </p:nvSpPr>
        <p:spPr/>
        <p:txBody>
          <a:bodyPr/>
          <a:lstStyle/>
          <a:p>
            <a:fld id="{6770E2DF-7844-A54B-94FD-222D2BB68A46}" type="datetimeFigureOut">
              <a:rPr lang="en-US" smtClean="0"/>
              <a:t>7/16/20</a:t>
            </a:fld>
            <a:endParaRPr lang="en-US"/>
          </a:p>
        </p:txBody>
      </p:sp>
      <p:sp>
        <p:nvSpPr>
          <p:cNvPr id="5" name="Footer Placeholder 4">
            <a:extLst>
              <a:ext uri="{FF2B5EF4-FFF2-40B4-BE49-F238E27FC236}">
                <a16:creationId xmlns:a16="http://schemas.microsoft.com/office/drawing/2014/main" id="{851FCFCA-B0AC-C14E-BA04-0E247A0E2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DFF4B-0EF9-944A-9950-E5E06A444F3A}"/>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288477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EF29A-CD44-F14F-B162-0628B67C9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14EA53-A6AA-A842-BC04-82901E4836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C554F-39AA-8D4C-95F7-72C21C6F52BC}"/>
              </a:ext>
            </a:extLst>
          </p:cNvPr>
          <p:cNvSpPr>
            <a:spLocks noGrp="1"/>
          </p:cNvSpPr>
          <p:nvPr>
            <p:ph type="dt" sz="half" idx="10"/>
          </p:nvPr>
        </p:nvSpPr>
        <p:spPr/>
        <p:txBody>
          <a:bodyPr/>
          <a:lstStyle/>
          <a:p>
            <a:fld id="{6770E2DF-7844-A54B-94FD-222D2BB68A46}" type="datetimeFigureOut">
              <a:rPr lang="en-US" smtClean="0"/>
              <a:t>7/16/20</a:t>
            </a:fld>
            <a:endParaRPr lang="en-US"/>
          </a:p>
        </p:txBody>
      </p:sp>
      <p:sp>
        <p:nvSpPr>
          <p:cNvPr id="5" name="Footer Placeholder 4">
            <a:extLst>
              <a:ext uri="{FF2B5EF4-FFF2-40B4-BE49-F238E27FC236}">
                <a16:creationId xmlns:a16="http://schemas.microsoft.com/office/drawing/2014/main" id="{DD909A60-6845-5C47-B750-7D8008638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1C517-89F5-5347-BBAB-F20CBCFAC99D}"/>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71507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4327-C42A-3A4C-AF3F-2FBA04DB1F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B2647F-5806-E248-ABF4-BA0ADB02EA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8DFDDD-B0D8-CD4E-A4F4-E6B03F9E25CF}"/>
              </a:ext>
            </a:extLst>
          </p:cNvPr>
          <p:cNvSpPr>
            <a:spLocks noGrp="1"/>
          </p:cNvSpPr>
          <p:nvPr>
            <p:ph type="dt" sz="half" idx="10"/>
          </p:nvPr>
        </p:nvSpPr>
        <p:spPr/>
        <p:txBody>
          <a:bodyPr/>
          <a:lstStyle/>
          <a:p>
            <a:fld id="{6770E2DF-7844-A54B-94FD-222D2BB68A46}" type="datetimeFigureOut">
              <a:rPr lang="en-US" smtClean="0"/>
              <a:t>7/16/20</a:t>
            </a:fld>
            <a:endParaRPr lang="en-US"/>
          </a:p>
        </p:txBody>
      </p:sp>
      <p:sp>
        <p:nvSpPr>
          <p:cNvPr id="5" name="Footer Placeholder 4">
            <a:extLst>
              <a:ext uri="{FF2B5EF4-FFF2-40B4-BE49-F238E27FC236}">
                <a16:creationId xmlns:a16="http://schemas.microsoft.com/office/drawing/2014/main" id="{886AFE30-18E8-BB48-85C3-DBDA7DF9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99908-C44E-4F42-8A5B-31D6D45D7CEA}"/>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189403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8C633-8DEC-964F-8531-286EBFAAA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825132-4014-834C-BE77-89E752DC48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DBD451-ED72-964D-9298-82F7DDB81B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785519-E3BD-8C48-B88D-F2C076B7D6E3}"/>
              </a:ext>
            </a:extLst>
          </p:cNvPr>
          <p:cNvSpPr>
            <a:spLocks noGrp="1"/>
          </p:cNvSpPr>
          <p:nvPr>
            <p:ph type="dt" sz="half" idx="10"/>
          </p:nvPr>
        </p:nvSpPr>
        <p:spPr/>
        <p:txBody>
          <a:bodyPr/>
          <a:lstStyle/>
          <a:p>
            <a:fld id="{6770E2DF-7844-A54B-94FD-222D2BB68A46}" type="datetimeFigureOut">
              <a:rPr lang="en-US" smtClean="0"/>
              <a:t>7/16/20</a:t>
            </a:fld>
            <a:endParaRPr lang="en-US"/>
          </a:p>
        </p:txBody>
      </p:sp>
      <p:sp>
        <p:nvSpPr>
          <p:cNvPr id="6" name="Footer Placeholder 5">
            <a:extLst>
              <a:ext uri="{FF2B5EF4-FFF2-40B4-BE49-F238E27FC236}">
                <a16:creationId xmlns:a16="http://schemas.microsoft.com/office/drawing/2014/main" id="{CD5CE69A-2206-C24E-9B52-F34BBCEA2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4AFBD-B8A0-F74C-8DAF-C697DE049117}"/>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259829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B757-3FFE-2345-96DF-58E0F00E00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8A57F3-8918-F845-8857-BE4A20911F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7A6A77-102F-0C49-AFFF-058678281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DE9342-28CF-0E4E-B8D1-6E7D3E017A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678072-5E71-4F4C-9CEB-980DE349E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C0138C-678A-BE40-91A2-9F0991E49571}"/>
              </a:ext>
            </a:extLst>
          </p:cNvPr>
          <p:cNvSpPr>
            <a:spLocks noGrp="1"/>
          </p:cNvSpPr>
          <p:nvPr>
            <p:ph type="dt" sz="half" idx="10"/>
          </p:nvPr>
        </p:nvSpPr>
        <p:spPr/>
        <p:txBody>
          <a:bodyPr/>
          <a:lstStyle/>
          <a:p>
            <a:fld id="{6770E2DF-7844-A54B-94FD-222D2BB68A46}" type="datetimeFigureOut">
              <a:rPr lang="en-US" smtClean="0"/>
              <a:t>7/16/20</a:t>
            </a:fld>
            <a:endParaRPr lang="en-US"/>
          </a:p>
        </p:txBody>
      </p:sp>
      <p:sp>
        <p:nvSpPr>
          <p:cNvPr id="8" name="Footer Placeholder 7">
            <a:extLst>
              <a:ext uri="{FF2B5EF4-FFF2-40B4-BE49-F238E27FC236}">
                <a16:creationId xmlns:a16="http://schemas.microsoft.com/office/drawing/2014/main" id="{F0F1543C-8E18-ED4F-A9AE-292D7C3379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236B67-79C6-8448-A58D-2EABFED102DB}"/>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52894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867D-9705-8A45-8BDD-A0AD7A6C82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1E4C19-8394-954F-8C0E-AA6E1C5C6617}"/>
              </a:ext>
            </a:extLst>
          </p:cNvPr>
          <p:cNvSpPr>
            <a:spLocks noGrp="1"/>
          </p:cNvSpPr>
          <p:nvPr>
            <p:ph type="dt" sz="half" idx="10"/>
          </p:nvPr>
        </p:nvSpPr>
        <p:spPr/>
        <p:txBody>
          <a:bodyPr/>
          <a:lstStyle/>
          <a:p>
            <a:fld id="{6770E2DF-7844-A54B-94FD-222D2BB68A46}" type="datetimeFigureOut">
              <a:rPr lang="en-US" smtClean="0"/>
              <a:t>7/16/20</a:t>
            </a:fld>
            <a:endParaRPr lang="en-US"/>
          </a:p>
        </p:txBody>
      </p:sp>
      <p:sp>
        <p:nvSpPr>
          <p:cNvPr id="4" name="Footer Placeholder 3">
            <a:extLst>
              <a:ext uri="{FF2B5EF4-FFF2-40B4-BE49-F238E27FC236}">
                <a16:creationId xmlns:a16="http://schemas.microsoft.com/office/drawing/2014/main" id="{667851B1-67B3-E645-B962-C8A1F12CD3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B024EA-1B56-2E4E-A523-0AD81FC56D25}"/>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240987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84ECF-AEEA-BF43-A07E-F0C365742E5C}"/>
              </a:ext>
            </a:extLst>
          </p:cNvPr>
          <p:cNvSpPr>
            <a:spLocks noGrp="1"/>
          </p:cNvSpPr>
          <p:nvPr>
            <p:ph type="dt" sz="half" idx="10"/>
          </p:nvPr>
        </p:nvSpPr>
        <p:spPr/>
        <p:txBody>
          <a:bodyPr/>
          <a:lstStyle/>
          <a:p>
            <a:fld id="{6770E2DF-7844-A54B-94FD-222D2BB68A46}" type="datetimeFigureOut">
              <a:rPr lang="en-US" smtClean="0"/>
              <a:t>7/16/20</a:t>
            </a:fld>
            <a:endParaRPr lang="en-US"/>
          </a:p>
        </p:txBody>
      </p:sp>
      <p:sp>
        <p:nvSpPr>
          <p:cNvPr id="3" name="Footer Placeholder 2">
            <a:extLst>
              <a:ext uri="{FF2B5EF4-FFF2-40B4-BE49-F238E27FC236}">
                <a16:creationId xmlns:a16="http://schemas.microsoft.com/office/drawing/2014/main" id="{BEF7025A-83E0-6E49-91F5-7638ACF9BA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085BA4-36B5-2D49-A69E-77FBB605DF9A}"/>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339108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70C2-B51F-1148-B7BD-AA971B77A4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C7295C-941E-8E47-98EB-148236921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EA5414-1663-B549-B1CE-47A0F7384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EA0A2-90EB-FB45-8F5F-19AE3B264100}"/>
              </a:ext>
            </a:extLst>
          </p:cNvPr>
          <p:cNvSpPr>
            <a:spLocks noGrp="1"/>
          </p:cNvSpPr>
          <p:nvPr>
            <p:ph type="dt" sz="half" idx="10"/>
          </p:nvPr>
        </p:nvSpPr>
        <p:spPr/>
        <p:txBody>
          <a:bodyPr/>
          <a:lstStyle/>
          <a:p>
            <a:fld id="{6770E2DF-7844-A54B-94FD-222D2BB68A46}" type="datetimeFigureOut">
              <a:rPr lang="en-US" smtClean="0"/>
              <a:t>7/16/20</a:t>
            </a:fld>
            <a:endParaRPr lang="en-US"/>
          </a:p>
        </p:txBody>
      </p:sp>
      <p:sp>
        <p:nvSpPr>
          <p:cNvPr id="6" name="Footer Placeholder 5">
            <a:extLst>
              <a:ext uri="{FF2B5EF4-FFF2-40B4-BE49-F238E27FC236}">
                <a16:creationId xmlns:a16="http://schemas.microsoft.com/office/drawing/2014/main" id="{7300DBDB-8EC5-4F4D-BAF0-68020F604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71FC4-6179-7D4C-8256-1AC2AEBB33F4}"/>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116131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CD1B-9F02-BD46-B696-03D3900574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F5218B-ECA3-B74B-AEB9-AD8FEDE57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BACC4E-2DA8-0C48-974D-7A4C84619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599765-FB20-0D40-99B4-4B3C5EC3FA44}"/>
              </a:ext>
            </a:extLst>
          </p:cNvPr>
          <p:cNvSpPr>
            <a:spLocks noGrp="1"/>
          </p:cNvSpPr>
          <p:nvPr>
            <p:ph type="dt" sz="half" idx="10"/>
          </p:nvPr>
        </p:nvSpPr>
        <p:spPr/>
        <p:txBody>
          <a:bodyPr/>
          <a:lstStyle/>
          <a:p>
            <a:fld id="{6770E2DF-7844-A54B-94FD-222D2BB68A46}" type="datetimeFigureOut">
              <a:rPr lang="en-US" smtClean="0"/>
              <a:t>7/16/20</a:t>
            </a:fld>
            <a:endParaRPr lang="en-US"/>
          </a:p>
        </p:txBody>
      </p:sp>
      <p:sp>
        <p:nvSpPr>
          <p:cNvPr id="6" name="Footer Placeholder 5">
            <a:extLst>
              <a:ext uri="{FF2B5EF4-FFF2-40B4-BE49-F238E27FC236}">
                <a16:creationId xmlns:a16="http://schemas.microsoft.com/office/drawing/2014/main" id="{1DEECD80-4D1D-1842-84EB-5E16F66AB4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B7D9C-CBAA-7147-A938-C5761455E407}"/>
              </a:ext>
            </a:extLst>
          </p:cNvPr>
          <p:cNvSpPr>
            <a:spLocks noGrp="1"/>
          </p:cNvSpPr>
          <p:nvPr>
            <p:ph type="sldNum" sz="quarter" idx="12"/>
          </p:nvPr>
        </p:nvSpPr>
        <p:spPr/>
        <p:txBody>
          <a:bodyPr/>
          <a:lstStyle/>
          <a:p>
            <a:fld id="{83BE0225-EBBE-6A42-9834-82EF78A9C062}" type="slidenum">
              <a:rPr lang="en-US" smtClean="0"/>
              <a:t>‹#›</a:t>
            </a:fld>
            <a:endParaRPr lang="en-US"/>
          </a:p>
        </p:txBody>
      </p:sp>
    </p:spTree>
    <p:extLst>
      <p:ext uri="{BB962C8B-B14F-4D97-AF65-F5344CB8AC3E}">
        <p14:creationId xmlns:p14="http://schemas.microsoft.com/office/powerpoint/2010/main" val="213445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6E8177-E02A-FE48-98E1-88F448397E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7FB2E1-7015-4C45-8325-ADC42418B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A8B5E-3AD4-4F49-B76F-76AB6F15D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0E2DF-7844-A54B-94FD-222D2BB68A46}" type="datetimeFigureOut">
              <a:rPr lang="en-US" smtClean="0"/>
              <a:t>7/16/20</a:t>
            </a:fld>
            <a:endParaRPr lang="en-US"/>
          </a:p>
        </p:txBody>
      </p:sp>
      <p:sp>
        <p:nvSpPr>
          <p:cNvPr id="5" name="Footer Placeholder 4">
            <a:extLst>
              <a:ext uri="{FF2B5EF4-FFF2-40B4-BE49-F238E27FC236}">
                <a16:creationId xmlns:a16="http://schemas.microsoft.com/office/drawing/2014/main" id="{CB12C211-577B-1B4E-92D3-29C1BCD11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0A8A8-F8FE-374B-91BC-F738B903A9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E0225-EBBE-6A42-9834-82EF78A9C062}" type="slidenum">
              <a:rPr lang="en-US" smtClean="0"/>
              <a:t>‹#›</a:t>
            </a:fld>
            <a:endParaRPr lang="en-US"/>
          </a:p>
        </p:txBody>
      </p:sp>
    </p:spTree>
    <p:extLst>
      <p:ext uri="{BB962C8B-B14F-4D97-AF65-F5344CB8AC3E}">
        <p14:creationId xmlns:p14="http://schemas.microsoft.com/office/powerpoint/2010/main" val="365637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DB309-F449-044A-B424-54A54D1A6903}"/>
              </a:ext>
            </a:extLst>
          </p:cNvPr>
          <p:cNvSpPr>
            <a:spLocks noGrp="1"/>
          </p:cNvSpPr>
          <p:nvPr>
            <p:ph type="ctrTitle"/>
          </p:nvPr>
        </p:nvSpPr>
        <p:spPr/>
        <p:txBody>
          <a:bodyPr/>
          <a:lstStyle/>
          <a:p>
            <a:r>
              <a:rPr lang="en-US" b="1" dirty="0"/>
              <a:t>Lesson 3</a:t>
            </a:r>
          </a:p>
        </p:txBody>
      </p:sp>
      <p:sp>
        <p:nvSpPr>
          <p:cNvPr id="3" name="Subtitle 2">
            <a:extLst>
              <a:ext uri="{FF2B5EF4-FFF2-40B4-BE49-F238E27FC236}">
                <a16:creationId xmlns:a16="http://schemas.microsoft.com/office/drawing/2014/main" id="{32D69D3C-E0B1-0A4E-80C2-FC29564939D8}"/>
              </a:ext>
            </a:extLst>
          </p:cNvPr>
          <p:cNvSpPr>
            <a:spLocks noGrp="1"/>
          </p:cNvSpPr>
          <p:nvPr>
            <p:ph type="subTitle" idx="1"/>
          </p:nvPr>
        </p:nvSpPr>
        <p:spPr/>
        <p:txBody>
          <a:bodyPr/>
          <a:lstStyle/>
          <a:p>
            <a:r>
              <a:rPr lang="en-US" b="1" dirty="0"/>
              <a:t>Representing Instructions in the Computers, MIPS Logical Operations and Instructions for Making Decisions</a:t>
            </a:r>
          </a:p>
        </p:txBody>
      </p:sp>
    </p:spTree>
    <p:extLst>
      <p:ext uri="{BB962C8B-B14F-4D97-AF65-F5344CB8AC3E}">
        <p14:creationId xmlns:p14="http://schemas.microsoft.com/office/powerpoint/2010/main" val="1821814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D1326-6514-464C-B189-8A715B505AE9}"/>
              </a:ext>
            </a:extLst>
          </p:cNvPr>
          <p:cNvSpPr>
            <a:spLocks noGrp="1"/>
          </p:cNvSpPr>
          <p:nvPr>
            <p:ph type="title"/>
          </p:nvPr>
        </p:nvSpPr>
        <p:spPr/>
        <p:txBody>
          <a:bodyPr/>
          <a:lstStyle/>
          <a:p>
            <a:r>
              <a:rPr lang="en-US" dirty="0"/>
              <a:t>Instruction formats</a:t>
            </a:r>
          </a:p>
        </p:txBody>
      </p:sp>
      <p:pic>
        <p:nvPicPr>
          <p:cNvPr id="4" name="Content Placeholder 3">
            <a:extLst>
              <a:ext uri="{FF2B5EF4-FFF2-40B4-BE49-F238E27FC236}">
                <a16:creationId xmlns:a16="http://schemas.microsoft.com/office/drawing/2014/main" id="{CA4340CB-657A-5B4F-B71E-C3053A8B8A3E}"/>
              </a:ext>
            </a:extLst>
          </p:cNvPr>
          <p:cNvPicPr>
            <a:picLocks noGrp="1" noChangeAspect="1"/>
          </p:cNvPicPr>
          <p:nvPr>
            <p:ph idx="1"/>
          </p:nvPr>
        </p:nvPicPr>
        <p:blipFill>
          <a:blip r:embed="rId2"/>
          <a:stretch>
            <a:fillRect/>
          </a:stretch>
        </p:blipFill>
        <p:spPr>
          <a:xfrm>
            <a:off x="919843" y="1949450"/>
            <a:ext cx="8915400" cy="2959100"/>
          </a:xfrm>
          <a:prstGeom prst="rect">
            <a:avLst/>
          </a:prstGeom>
        </p:spPr>
      </p:pic>
    </p:spTree>
    <p:extLst>
      <p:ext uri="{BB962C8B-B14F-4D97-AF65-F5344CB8AC3E}">
        <p14:creationId xmlns:p14="http://schemas.microsoft.com/office/powerpoint/2010/main" val="2886934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024C-9DB0-3E44-92F4-7018AC27060F}"/>
              </a:ext>
            </a:extLst>
          </p:cNvPr>
          <p:cNvSpPr>
            <a:spLocks noGrp="1"/>
          </p:cNvSpPr>
          <p:nvPr>
            <p:ph type="title"/>
          </p:nvPr>
        </p:nvSpPr>
        <p:spPr/>
        <p:txBody>
          <a:bodyPr/>
          <a:lstStyle/>
          <a:p>
            <a:r>
              <a:rPr lang="en-US" dirty="0"/>
              <a:t>Sample Instructions</a:t>
            </a:r>
          </a:p>
        </p:txBody>
      </p:sp>
      <p:pic>
        <p:nvPicPr>
          <p:cNvPr id="4" name="Content Placeholder 3">
            <a:extLst>
              <a:ext uri="{FF2B5EF4-FFF2-40B4-BE49-F238E27FC236}">
                <a16:creationId xmlns:a16="http://schemas.microsoft.com/office/drawing/2014/main" id="{6F2C0D12-863F-AE4C-926A-3005CDCBB194}"/>
              </a:ext>
            </a:extLst>
          </p:cNvPr>
          <p:cNvPicPr>
            <a:picLocks noGrp="1" noChangeAspect="1"/>
          </p:cNvPicPr>
          <p:nvPr>
            <p:ph idx="1"/>
          </p:nvPr>
        </p:nvPicPr>
        <p:blipFill>
          <a:blip r:embed="rId2"/>
          <a:stretch>
            <a:fillRect/>
          </a:stretch>
        </p:blipFill>
        <p:spPr>
          <a:xfrm>
            <a:off x="917770" y="1567431"/>
            <a:ext cx="9106675" cy="1926884"/>
          </a:xfrm>
          <a:prstGeom prst="rect">
            <a:avLst/>
          </a:prstGeom>
        </p:spPr>
      </p:pic>
    </p:spTree>
    <p:extLst>
      <p:ext uri="{BB962C8B-B14F-4D97-AF65-F5344CB8AC3E}">
        <p14:creationId xmlns:p14="http://schemas.microsoft.com/office/powerpoint/2010/main" val="388241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F764-3F5F-1D48-AC80-A0E8C5823757}"/>
              </a:ext>
            </a:extLst>
          </p:cNvPr>
          <p:cNvSpPr>
            <a:spLocks noGrp="1"/>
          </p:cNvSpPr>
          <p:nvPr>
            <p:ph type="title"/>
          </p:nvPr>
        </p:nvSpPr>
        <p:spPr/>
        <p:txBody>
          <a:bodyPr/>
          <a:lstStyle/>
          <a:p>
            <a:r>
              <a:rPr lang="en-US" dirty="0"/>
              <a:t> R-type and I-type instructions.</a:t>
            </a:r>
          </a:p>
        </p:txBody>
      </p:sp>
      <p:sp>
        <p:nvSpPr>
          <p:cNvPr id="3" name="Content Placeholder 2">
            <a:extLst>
              <a:ext uri="{FF2B5EF4-FFF2-40B4-BE49-F238E27FC236}">
                <a16:creationId xmlns:a16="http://schemas.microsoft.com/office/drawing/2014/main" id="{AF56AC24-8EEC-EB45-99BD-C6422170C621}"/>
              </a:ext>
            </a:extLst>
          </p:cNvPr>
          <p:cNvSpPr>
            <a:spLocks noGrp="1"/>
          </p:cNvSpPr>
          <p:nvPr>
            <p:ph idx="1"/>
          </p:nvPr>
        </p:nvSpPr>
        <p:spPr/>
        <p:txBody>
          <a:bodyPr/>
          <a:lstStyle/>
          <a:p>
            <a:r>
              <a:rPr lang="en-US" dirty="0"/>
              <a:t>What type of instruction is add? R-type</a:t>
            </a:r>
          </a:p>
          <a:p>
            <a:r>
              <a:rPr lang="en-US" dirty="0"/>
              <a:t>What type of instruction is </a:t>
            </a:r>
            <a:r>
              <a:rPr lang="en-US" dirty="0" err="1"/>
              <a:t>addi</a:t>
            </a:r>
            <a:r>
              <a:rPr lang="en-US" dirty="0"/>
              <a:t> (add immediate)? I-type</a:t>
            </a:r>
          </a:p>
          <a:p>
            <a:r>
              <a:rPr lang="en-US" dirty="0"/>
              <a:t>What type of instruction is </a:t>
            </a:r>
            <a:r>
              <a:rPr lang="en-US" dirty="0" err="1"/>
              <a:t>sw</a:t>
            </a:r>
            <a:r>
              <a:rPr lang="en-US" dirty="0"/>
              <a:t> (store word)? I-type</a:t>
            </a:r>
          </a:p>
        </p:txBody>
      </p:sp>
    </p:spTree>
    <p:extLst>
      <p:ext uri="{BB962C8B-B14F-4D97-AF65-F5344CB8AC3E}">
        <p14:creationId xmlns:p14="http://schemas.microsoft.com/office/powerpoint/2010/main" val="212668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5102-4116-484C-A865-5E7AECC447C7}"/>
              </a:ext>
            </a:extLst>
          </p:cNvPr>
          <p:cNvSpPr>
            <a:spLocks noGrp="1"/>
          </p:cNvSpPr>
          <p:nvPr>
            <p:ph type="title"/>
          </p:nvPr>
        </p:nvSpPr>
        <p:spPr/>
        <p:txBody>
          <a:bodyPr/>
          <a:lstStyle/>
          <a:p>
            <a:r>
              <a:rPr lang="en-US" dirty="0"/>
              <a:t>Example: Translating MIPS assembly language into machine language</a:t>
            </a:r>
          </a:p>
        </p:txBody>
      </p:sp>
      <p:sp>
        <p:nvSpPr>
          <p:cNvPr id="3" name="Content Placeholder 2">
            <a:extLst>
              <a:ext uri="{FF2B5EF4-FFF2-40B4-BE49-F238E27FC236}">
                <a16:creationId xmlns:a16="http://schemas.microsoft.com/office/drawing/2014/main" id="{DF25A68A-02A8-2945-830F-F352E9F1BFE4}"/>
              </a:ext>
            </a:extLst>
          </p:cNvPr>
          <p:cNvSpPr>
            <a:spLocks noGrp="1"/>
          </p:cNvSpPr>
          <p:nvPr>
            <p:ph idx="1"/>
          </p:nvPr>
        </p:nvSpPr>
        <p:spPr/>
        <p:txBody>
          <a:bodyPr/>
          <a:lstStyle/>
          <a:p>
            <a:r>
              <a:rPr lang="en-US" dirty="0"/>
              <a:t>If $t1 has the base of the array A and $s2 corresponds to h, the assignment statement</a:t>
            </a:r>
            <a:br>
              <a:rPr lang="en-US" dirty="0"/>
            </a:br>
            <a:r>
              <a:rPr lang="en-US" dirty="0"/>
              <a:t>A[300] = h + A[300]; </a:t>
            </a:r>
          </a:p>
          <a:p>
            <a:pPr marL="0" indent="0">
              <a:buNone/>
            </a:pPr>
            <a:r>
              <a:rPr lang="en-US" dirty="0"/>
              <a:t>is compiled into</a:t>
            </a:r>
          </a:p>
          <a:p>
            <a:pPr marL="457200" lvl="1" indent="0">
              <a:buNone/>
            </a:pPr>
            <a:r>
              <a:rPr lang="en-US" dirty="0" err="1"/>
              <a:t>lw</a:t>
            </a:r>
            <a:r>
              <a:rPr lang="en-US" dirty="0"/>
              <a:t> $t0, 1200($t1) # Temporary reg $t0 gets A[300] </a:t>
            </a:r>
          </a:p>
          <a:p>
            <a:pPr marL="457200" lvl="1" indent="0">
              <a:buNone/>
            </a:pPr>
            <a:r>
              <a:rPr lang="en-US" dirty="0"/>
              <a:t>add $t0, $s2, $t0 # Temporary reg $t0 gets h + A[300] </a:t>
            </a:r>
          </a:p>
          <a:p>
            <a:pPr marL="457200" lvl="1" indent="0">
              <a:buNone/>
            </a:pPr>
            <a:r>
              <a:rPr lang="en-US" dirty="0" err="1"/>
              <a:t>sw</a:t>
            </a:r>
            <a:r>
              <a:rPr lang="en-US" dirty="0"/>
              <a:t> $t0, 1200($t1) # Stores h + A[300] back into A[300]</a:t>
            </a:r>
          </a:p>
          <a:p>
            <a:pPr marL="0" indent="0">
              <a:buNone/>
            </a:pPr>
            <a:endParaRPr lang="en-US" dirty="0"/>
          </a:p>
          <a:p>
            <a:pPr marL="0" indent="0">
              <a:buNone/>
            </a:pPr>
            <a:r>
              <a:rPr lang="en-US" dirty="0"/>
              <a:t>What is the MIPS machine language code for these three instructions?</a:t>
            </a:r>
          </a:p>
        </p:txBody>
      </p:sp>
    </p:spTree>
    <p:extLst>
      <p:ext uri="{BB962C8B-B14F-4D97-AF65-F5344CB8AC3E}">
        <p14:creationId xmlns:p14="http://schemas.microsoft.com/office/powerpoint/2010/main" val="235047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3D12-80DC-A240-B3DB-3F6D27130160}"/>
              </a:ext>
            </a:extLst>
          </p:cNvPr>
          <p:cNvSpPr>
            <a:spLocks noGrp="1"/>
          </p:cNvSpPr>
          <p:nvPr>
            <p:ph type="title"/>
          </p:nvPr>
        </p:nvSpPr>
        <p:spPr/>
        <p:txBody>
          <a:bodyPr/>
          <a:lstStyle/>
          <a:p>
            <a:r>
              <a:rPr lang="en-US" dirty="0"/>
              <a:t>Solution</a:t>
            </a:r>
          </a:p>
        </p:txBody>
      </p:sp>
      <p:sp>
        <p:nvSpPr>
          <p:cNvPr id="3" name="Content Placeholder 2">
            <a:extLst>
              <a:ext uri="{FF2B5EF4-FFF2-40B4-BE49-F238E27FC236}">
                <a16:creationId xmlns:a16="http://schemas.microsoft.com/office/drawing/2014/main" id="{4A50F5E1-E1C5-FB41-9264-D2010FBD0A17}"/>
              </a:ext>
            </a:extLst>
          </p:cNvPr>
          <p:cNvSpPr>
            <a:spLocks noGrp="1"/>
          </p:cNvSpPr>
          <p:nvPr>
            <p:ph idx="1"/>
          </p:nvPr>
        </p:nvSpPr>
        <p:spPr/>
        <p:txBody>
          <a:bodyPr>
            <a:normAutofit lnSpcReduction="10000"/>
          </a:bodyPr>
          <a:lstStyle/>
          <a:p>
            <a:r>
              <a:rPr lang="en-US" dirty="0"/>
              <a:t>We know that the </a:t>
            </a:r>
            <a:r>
              <a:rPr lang="en-US" dirty="0" err="1"/>
              <a:t>lw</a:t>
            </a:r>
            <a:r>
              <a:rPr lang="en-US" dirty="0"/>
              <a:t> instruction is identified by 35 in the first field (op). </a:t>
            </a:r>
          </a:p>
          <a:p>
            <a:r>
              <a:rPr lang="en-US" dirty="0"/>
              <a:t>The base register 9 ($t1) is specified in the second field (</a:t>
            </a:r>
            <a:r>
              <a:rPr lang="en-US" dirty="0" err="1"/>
              <a:t>rs</a:t>
            </a:r>
            <a:r>
              <a:rPr lang="en-US" dirty="0"/>
              <a:t>), and the destination register 8 ($t0) is specified in the third field (rt). The offset to select A[300] (1200 = 300 × 4) is found in the final field (address).</a:t>
            </a:r>
          </a:p>
          <a:p>
            <a:r>
              <a:rPr lang="en-US" dirty="0"/>
              <a:t>The add instruction that follows is specified with 0 in the first field (op) and 32 in the last field (</a:t>
            </a:r>
            <a:r>
              <a:rPr lang="en-US" dirty="0" err="1"/>
              <a:t>funct</a:t>
            </a:r>
            <a:r>
              <a:rPr lang="en-US" dirty="0"/>
              <a:t>). The three register operands (18, 8, and 8) are found in the second, third, and fourth fields and correspond to $s2, $t0, and $t0.</a:t>
            </a:r>
          </a:p>
          <a:p>
            <a:r>
              <a:rPr lang="en-US" dirty="0"/>
              <a:t>The </a:t>
            </a:r>
            <a:r>
              <a:rPr lang="en-US" dirty="0" err="1"/>
              <a:t>sw</a:t>
            </a:r>
            <a:r>
              <a:rPr lang="en-US" dirty="0"/>
              <a:t> instruction is identified with 43 in the first field. The rest of this final instruction is identical to the </a:t>
            </a:r>
            <a:r>
              <a:rPr lang="en-US" dirty="0" err="1"/>
              <a:t>lw</a:t>
            </a:r>
            <a:r>
              <a:rPr lang="en-US" dirty="0"/>
              <a:t> instruction.</a:t>
            </a:r>
          </a:p>
          <a:p>
            <a:endParaRPr lang="en-US" dirty="0"/>
          </a:p>
        </p:txBody>
      </p:sp>
    </p:spTree>
    <p:extLst>
      <p:ext uri="{BB962C8B-B14F-4D97-AF65-F5344CB8AC3E}">
        <p14:creationId xmlns:p14="http://schemas.microsoft.com/office/powerpoint/2010/main" val="328196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94BF-7603-A44B-AA64-E6A3E838D5BC}"/>
              </a:ext>
            </a:extLst>
          </p:cNvPr>
          <p:cNvSpPr>
            <a:spLocks noGrp="1"/>
          </p:cNvSpPr>
          <p:nvPr>
            <p:ph type="title"/>
          </p:nvPr>
        </p:nvSpPr>
        <p:spPr/>
        <p:txBody>
          <a:bodyPr/>
          <a:lstStyle/>
          <a:p>
            <a:r>
              <a:rPr lang="en-US" dirty="0"/>
              <a:t>Solution</a:t>
            </a:r>
          </a:p>
        </p:txBody>
      </p:sp>
      <p:sp>
        <p:nvSpPr>
          <p:cNvPr id="3" name="Content Placeholder 2">
            <a:extLst>
              <a:ext uri="{FF2B5EF4-FFF2-40B4-BE49-F238E27FC236}">
                <a16:creationId xmlns:a16="http://schemas.microsoft.com/office/drawing/2014/main" id="{ADC0FA7B-882B-484E-8699-3601F400E773}"/>
              </a:ext>
            </a:extLst>
          </p:cNvPr>
          <p:cNvSpPr>
            <a:spLocks noGrp="1"/>
          </p:cNvSpPr>
          <p:nvPr>
            <p:ph idx="1"/>
          </p:nvPr>
        </p:nvSpPr>
        <p:spPr/>
        <p:txBody>
          <a:bodyPr/>
          <a:lstStyle/>
          <a:p>
            <a:r>
              <a:rPr lang="en-US" dirty="0"/>
              <a:t>Let's first represent the machine language instructions using decimal numbers</a:t>
            </a:r>
          </a:p>
        </p:txBody>
      </p:sp>
      <p:pic>
        <p:nvPicPr>
          <p:cNvPr id="4" name="Picture 3">
            <a:extLst>
              <a:ext uri="{FF2B5EF4-FFF2-40B4-BE49-F238E27FC236}">
                <a16:creationId xmlns:a16="http://schemas.microsoft.com/office/drawing/2014/main" id="{C45FA2D7-79FC-3846-8B5C-0364F64743F3}"/>
              </a:ext>
            </a:extLst>
          </p:cNvPr>
          <p:cNvPicPr>
            <a:picLocks noChangeAspect="1"/>
          </p:cNvPicPr>
          <p:nvPr/>
        </p:nvPicPr>
        <p:blipFill>
          <a:blip r:embed="rId2"/>
          <a:stretch>
            <a:fillRect/>
          </a:stretch>
        </p:blipFill>
        <p:spPr>
          <a:xfrm>
            <a:off x="1119674" y="2632268"/>
            <a:ext cx="6480369" cy="2163665"/>
          </a:xfrm>
          <a:prstGeom prst="rect">
            <a:avLst/>
          </a:prstGeom>
        </p:spPr>
      </p:pic>
    </p:spTree>
    <p:extLst>
      <p:ext uri="{BB962C8B-B14F-4D97-AF65-F5344CB8AC3E}">
        <p14:creationId xmlns:p14="http://schemas.microsoft.com/office/powerpoint/2010/main" val="389366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6B45-221D-0544-A664-0DB4DD5671FA}"/>
              </a:ext>
            </a:extLst>
          </p:cNvPr>
          <p:cNvSpPr>
            <a:spLocks noGrp="1"/>
          </p:cNvSpPr>
          <p:nvPr>
            <p:ph type="title"/>
          </p:nvPr>
        </p:nvSpPr>
        <p:spPr/>
        <p:txBody>
          <a:bodyPr/>
          <a:lstStyle/>
          <a:p>
            <a:r>
              <a:rPr lang="en-US" dirty="0"/>
              <a:t>Solution</a:t>
            </a:r>
          </a:p>
        </p:txBody>
      </p:sp>
      <p:sp>
        <p:nvSpPr>
          <p:cNvPr id="3" name="Content Placeholder 2">
            <a:extLst>
              <a:ext uri="{FF2B5EF4-FFF2-40B4-BE49-F238E27FC236}">
                <a16:creationId xmlns:a16="http://schemas.microsoft.com/office/drawing/2014/main" id="{B3FCBE79-6228-044A-B57D-E4C743172ACA}"/>
              </a:ext>
            </a:extLst>
          </p:cNvPr>
          <p:cNvSpPr>
            <a:spLocks noGrp="1"/>
          </p:cNvSpPr>
          <p:nvPr>
            <p:ph idx="1"/>
          </p:nvPr>
        </p:nvSpPr>
        <p:spPr/>
        <p:txBody>
          <a:bodyPr/>
          <a:lstStyle/>
          <a:p>
            <a:r>
              <a:rPr lang="en-US" dirty="0"/>
              <a:t>  </a:t>
            </a:r>
          </a:p>
          <a:p>
            <a:pPr marL="0" indent="0">
              <a:buNone/>
            </a:pPr>
            <a:endParaRPr lang="en-US" dirty="0"/>
          </a:p>
        </p:txBody>
      </p:sp>
      <p:pic>
        <p:nvPicPr>
          <p:cNvPr id="4" name="Picture 3">
            <a:extLst>
              <a:ext uri="{FF2B5EF4-FFF2-40B4-BE49-F238E27FC236}">
                <a16:creationId xmlns:a16="http://schemas.microsoft.com/office/drawing/2014/main" id="{542B4658-FD34-8042-9140-B047DBADD478}"/>
              </a:ext>
            </a:extLst>
          </p:cNvPr>
          <p:cNvPicPr>
            <a:picLocks noChangeAspect="1"/>
          </p:cNvPicPr>
          <p:nvPr/>
        </p:nvPicPr>
        <p:blipFill>
          <a:blip r:embed="rId2"/>
          <a:stretch>
            <a:fillRect/>
          </a:stretch>
        </p:blipFill>
        <p:spPr>
          <a:xfrm>
            <a:off x="970383" y="2769701"/>
            <a:ext cx="8760024" cy="1318598"/>
          </a:xfrm>
          <a:prstGeom prst="rect">
            <a:avLst/>
          </a:prstGeom>
        </p:spPr>
      </p:pic>
    </p:spTree>
    <p:extLst>
      <p:ext uri="{BB962C8B-B14F-4D97-AF65-F5344CB8AC3E}">
        <p14:creationId xmlns:p14="http://schemas.microsoft.com/office/powerpoint/2010/main" val="2784010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6F00-CC30-3244-A677-87EEFF2825DE}"/>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56F4B726-C24F-3640-A22D-4DB84B92E444}"/>
              </a:ext>
            </a:extLst>
          </p:cNvPr>
          <p:cNvSpPr>
            <a:spLocks noGrp="1"/>
          </p:cNvSpPr>
          <p:nvPr>
            <p:ph idx="1"/>
          </p:nvPr>
        </p:nvSpPr>
        <p:spPr/>
        <p:txBody>
          <a:bodyPr/>
          <a:lstStyle/>
          <a:p>
            <a:r>
              <a:rPr lang="en-US" dirty="0"/>
              <a:t>Translate </a:t>
            </a:r>
            <a:r>
              <a:rPr lang="en-US" dirty="0" err="1"/>
              <a:t>addi</a:t>
            </a:r>
            <a:r>
              <a:rPr lang="en-US" dirty="0"/>
              <a:t> $t7, $t4, 5 to the corresponding MIPS machine language code. The fields of an I-format instruction are provided below:</a:t>
            </a:r>
          </a:p>
          <a:p>
            <a:r>
              <a:rPr lang="en-US" dirty="0"/>
              <a:t>Solution:</a:t>
            </a:r>
          </a:p>
        </p:txBody>
      </p:sp>
      <p:pic>
        <p:nvPicPr>
          <p:cNvPr id="4" name="Picture 3">
            <a:extLst>
              <a:ext uri="{FF2B5EF4-FFF2-40B4-BE49-F238E27FC236}">
                <a16:creationId xmlns:a16="http://schemas.microsoft.com/office/drawing/2014/main" id="{FD5ADF64-A5AA-034A-86B4-41AB2375865D}"/>
              </a:ext>
            </a:extLst>
          </p:cNvPr>
          <p:cNvPicPr>
            <a:picLocks noChangeAspect="1"/>
          </p:cNvPicPr>
          <p:nvPr/>
        </p:nvPicPr>
        <p:blipFill>
          <a:blip r:embed="rId2"/>
          <a:stretch>
            <a:fillRect/>
          </a:stretch>
        </p:blipFill>
        <p:spPr>
          <a:xfrm>
            <a:off x="1102048" y="3677444"/>
            <a:ext cx="5627027" cy="810580"/>
          </a:xfrm>
          <a:prstGeom prst="rect">
            <a:avLst/>
          </a:prstGeom>
        </p:spPr>
      </p:pic>
    </p:spTree>
    <p:extLst>
      <p:ext uri="{BB962C8B-B14F-4D97-AF65-F5344CB8AC3E}">
        <p14:creationId xmlns:p14="http://schemas.microsoft.com/office/powerpoint/2010/main" val="1879393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EE799-D034-5F41-B470-8E137FFED125}"/>
              </a:ext>
            </a:extLst>
          </p:cNvPr>
          <p:cNvSpPr>
            <a:spLocks noGrp="1"/>
          </p:cNvSpPr>
          <p:nvPr>
            <p:ph type="title"/>
          </p:nvPr>
        </p:nvSpPr>
        <p:spPr/>
        <p:txBody>
          <a:bodyPr/>
          <a:lstStyle/>
          <a:p>
            <a:r>
              <a:rPr lang="en-US" dirty="0"/>
              <a:t>Solution</a:t>
            </a:r>
          </a:p>
        </p:txBody>
      </p:sp>
      <p:sp>
        <p:nvSpPr>
          <p:cNvPr id="3" name="Content Placeholder 2">
            <a:extLst>
              <a:ext uri="{FF2B5EF4-FFF2-40B4-BE49-F238E27FC236}">
                <a16:creationId xmlns:a16="http://schemas.microsoft.com/office/drawing/2014/main" id="{60727180-7167-D648-837A-38D624D50103}"/>
              </a:ext>
            </a:extLst>
          </p:cNvPr>
          <p:cNvSpPr>
            <a:spLocks noGrp="1"/>
          </p:cNvSpPr>
          <p:nvPr>
            <p:ph idx="1"/>
          </p:nvPr>
        </p:nvSpPr>
        <p:spPr/>
        <p:txBody>
          <a:bodyPr/>
          <a:lstStyle/>
          <a:p>
            <a:r>
              <a:rPr lang="en-US" dirty="0"/>
              <a:t>The </a:t>
            </a:r>
            <a:r>
              <a:rPr lang="en-US" dirty="0" err="1"/>
              <a:t>addi</a:t>
            </a:r>
            <a:r>
              <a:rPr lang="en-US" dirty="0"/>
              <a:t> instruction is specified with a 8</a:t>
            </a:r>
            <a:r>
              <a:rPr lang="en-US" baseline="-25000" dirty="0"/>
              <a:t>ten</a:t>
            </a:r>
            <a:r>
              <a:rPr lang="en-US" dirty="0"/>
              <a:t> in the op field.</a:t>
            </a:r>
          </a:p>
          <a:p>
            <a:r>
              <a:rPr lang="en-US" dirty="0"/>
              <a:t>The </a:t>
            </a:r>
            <a:r>
              <a:rPr lang="en-US" dirty="0" err="1"/>
              <a:t>rs</a:t>
            </a:r>
            <a:r>
              <a:rPr lang="en-US" dirty="0"/>
              <a:t> field stores the first source register, $t4. $t0-$t7 are register numbers 8-15, meaning $t4 is register number 12.</a:t>
            </a:r>
          </a:p>
          <a:p>
            <a:r>
              <a:rPr lang="en-US" dirty="0"/>
              <a:t>The meaning of the rt field has changed for the </a:t>
            </a:r>
            <a:r>
              <a:rPr lang="en-US" dirty="0" err="1"/>
              <a:t>addi</a:t>
            </a:r>
            <a:r>
              <a:rPr lang="en-US" dirty="0"/>
              <a:t> instruction: the rt field specifies the destination register. $t0-$t7 are register numbers 8-15, meaning $t7 is register number 15. </a:t>
            </a:r>
          </a:p>
          <a:p>
            <a:r>
              <a:rPr lang="en-US" dirty="0"/>
              <a:t>5</a:t>
            </a:r>
            <a:r>
              <a:rPr lang="en-US" baseline="-25000" dirty="0"/>
              <a:t>ten</a:t>
            </a:r>
            <a:r>
              <a:rPr lang="en-US" dirty="0"/>
              <a:t> is the constant value</a:t>
            </a:r>
          </a:p>
        </p:txBody>
      </p:sp>
    </p:spTree>
    <p:extLst>
      <p:ext uri="{BB962C8B-B14F-4D97-AF65-F5344CB8AC3E}">
        <p14:creationId xmlns:p14="http://schemas.microsoft.com/office/powerpoint/2010/main" val="23104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EA99-4D1E-A14B-A77F-0E8547A33653}"/>
              </a:ext>
            </a:extLst>
          </p:cNvPr>
          <p:cNvSpPr>
            <a:spLocks noGrp="1"/>
          </p:cNvSpPr>
          <p:nvPr>
            <p:ph type="title"/>
          </p:nvPr>
        </p:nvSpPr>
        <p:spPr/>
        <p:txBody>
          <a:bodyPr/>
          <a:lstStyle/>
          <a:p>
            <a:r>
              <a:rPr lang="en-US" dirty="0"/>
              <a:t>MIPS machine language code</a:t>
            </a:r>
          </a:p>
        </p:txBody>
      </p:sp>
      <p:graphicFrame>
        <p:nvGraphicFramePr>
          <p:cNvPr id="4" name="Content Placeholder 3">
            <a:extLst>
              <a:ext uri="{FF2B5EF4-FFF2-40B4-BE49-F238E27FC236}">
                <a16:creationId xmlns:a16="http://schemas.microsoft.com/office/drawing/2014/main" id="{A23DB7FA-BDB2-864B-835B-ED91514EA695}"/>
              </a:ext>
            </a:extLst>
          </p:cNvPr>
          <p:cNvGraphicFramePr>
            <a:graphicFrameLocks noGrp="1"/>
          </p:cNvGraphicFramePr>
          <p:nvPr>
            <p:ph idx="1"/>
            <p:extLst>
              <p:ext uri="{D42A27DB-BD31-4B8C-83A1-F6EECF244321}">
                <p14:modId xmlns:p14="http://schemas.microsoft.com/office/powerpoint/2010/main" val="2170184982"/>
              </p:ext>
            </p:extLst>
          </p:nvPr>
        </p:nvGraphicFramePr>
        <p:xfrm>
          <a:off x="838200" y="2311146"/>
          <a:ext cx="6104766" cy="399685"/>
        </p:xfrm>
        <a:graphic>
          <a:graphicData uri="http://schemas.openxmlformats.org/drawingml/2006/table">
            <a:tbl>
              <a:tblPr firstRow="1" bandRow="1">
                <a:tableStyleId>{5940675A-B579-460E-94D1-54222C63F5DA}</a:tableStyleId>
              </a:tblPr>
              <a:tblGrid>
                <a:gridCol w="593878">
                  <a:extLst>
                    <a:ext uri="{9D8B030D-6E8A-4147-A177-3AD203B41FA5}">
                      <a16:colId xmlns:a16="http://schemas.microsoft.com/office/drawing/2014/main" val="1759745621"/>
                    </a:ext>
                  </a:extLst>
                </a:gridCol>
                <a:gridCol w="944254">
                  <a:extLst>
                    <a:ext uri="{9D8B030D-6E8A-4147-A177-3AD203B41FA5}">
                      <a16:colId xmlns:a16="http://schemas.microsoft.com/office/drawing/2014/main" val="265736886"/>
                    </a:ext>
                  </a:extLst>
                </a:gridCol>
                <a:gridCol w="1022323">
                  <a:extLst>
                    <a:ext uri="{9D8B030D-6E8A-4147-A177-3AD203B41FA5}">
                      <a16:colId xmlns:a16="http://schemas.microsoft.com/office/drawing/2014/main" val="1959241772"/>
                    </a:ext>
                  </a:extLst>
                </a:gridCol>
                <a:gridCol w="3544311">
                  <a:extLst>
                    <a:ext uri="{9D8B030D-6E8A-4147-A177-3AD203B41FA5}">
                      <a16:colId xmlns:a16="http://schemas.microsoft.com/office/drawing/2014/main" val="3383623150"/>
                    </a:ext>
                  </a:extLst>
                </a:gridCol>
              </a:tblGrid>
              <a:tr h="399685">
                <a:tc>
                  <a:txBody>
                    <a:bodyPr/>
                    <a:lstStyle/>
                    <a:p>
                      <a:pPr algn="ctr"/>
                      <a:r>
                        <a:rPr lang="en-US" dirty="0"/>
                        <a:t>  8</a:t>
                      </a:r>
                    </a:p>
                  </a:txBody>
                  <a:tcPr/>
                </a:tc>
                <a:tc>
                  <a:txBody>
                    <a:bodyPr/>
                    <a:lstStyle/>
                    <a:p>
                      <a:pPr algn="ctr"/>
                      <a:r>
                        <a:rPr lang="en-US" dirty="0"/>
                        <a:t>12</a:t>
                      </a:r>
                    </a:p>
                  </a:txBody>
                  <a:tcPr/>
                </a:tc>
                <a:tc>
                  <a:txBody>
                    <a:bodyPr/>
                    <a:lstStyle/>
                    <a:p>
                      <a:pPr algn="ctr"/>
                      <a:r>
                        <a:rPr lang="en-US" dirty="0"/>
                        <a:t>15</a:t>
                      </a:r>
                    </a:p>
                  </a:txBody>
                  <a:tcPr/>
                </a:tc>
                <a:tc>
                  <a:txBody>
                    <a:bodyPr/>
                    <a:lstStyle/>
                    <a:p>
                      <a:pPr algn="ctr"/>
                      <a:r>
                        <a:rPr lang="en-US" dirty="0"/>
                        <a:t>5</a:t>
                      </a:r>
                    </a:p>
                  </a:txBody>
                  <a:tcPr/>
                </a:tc>
                <a:extLst>
                  <a:ext uri="{0D108BD9-81ED-4DB2-BD59-A6C34878D82A}">
                    <a16:rowId xmlns:a16="http://schemas.microsoft.com/office/drawing/2014/main" val="2027642183"/>
                  </a:ext>
                </a:extLst>
              </a:tr>
            </a:tbl>
          </a:graphicData>
        </a:graphic>
      </p:graphicFrame>
      <p:pic>
        <p:nvPicPr>
          <p:cNvPr id="5" name="Picture 4">
            <a:extLst>
              <a:ext uri="{FF2B5EF4-FFF2-40B4-BE49-F238E27FC236}">
                <a16:creationId xmlns:a16="http://schemas.microsoft.com/office/drawing/2014/main" id="{2844E571-ABD6-DB41-8F84-B5D54CF08041}"/>
              </a:ext>
            </a:extLst>
          </p:cNvPr>
          <p:cNvPicPr>
            <a:picLocks noChangeAspect="1"/>
          </p:cNvPicPr>
          <p:nvPr/>
        </p:nvPicPr>
        <p:blipFill>
          <a:blip r:embed="rId2"/>
          <a:stretch>
            <a:fillRect/>
          </a:stretch>
        </p:blipFill>
        <p:spPr>
          <a:xfrm>
            <a:off x="838200" y="4398134"/>
            <a:ext cx="4165600" cy="635000"/>
          </a:xfrm>
          <a:prstGeom prst="rect">
            <a:avLst/>
          </a:prstGeom>
        </p:spPr>
      </p:pic>
      <p:sp>
        <p:nvSpPr>
          <p:cNvPr id="6" name="TextBox 5">
            <a:extLst>
              <a:ext uri="{FF2B5EF4-FFF2-40B4-BE49-F238E27FC236}">
                <a16:creationId xmlns:a16="http://schemas.microsoft.com/office/drawing/2014/main" id="{7B395C37-1EA6-214D-8574-4FEAF9332682}"/>
              </a:ext>
            </a:extLst>
          </p:cNvPr>
          <p:cNvSpPr txBox="1"/>
          <p:nvPr/>
        </p:nvSpPr>
        <p:spPr>
          <a:xfrm>
            <a:off x="768743" y="3962504"/>
            <a:ext cx="1861168" cy="369332"/>
          </a:xfrm>
          <a:prstGeom prst="rect">
            <a:avLst/>
          </a:prstGeom>
          <a:noFill/>
        </p:spPr>
        <p:txBody>
          <a:bodyPr wrap="square" rtlCol="0">
            <a:spAutoFit/>
          </a:bodyPr>
          <a:lstStyle/>
          <a:p>
            <a:r>
              <a:rPr lang="en-US" dirty="0"/>
              <a:t>Machine code</a:t>
            </a:r>
          </a:p>
        </p:txBody>
      </p:sp>
    </p:spTree>
    <p:extLst>
      <p:ext uri="{BB962C8B-B14F-4D97-AF65-F5344CB8AC3E}">
        <p14:creationId xmlns:p14="http://schemas.microsoft.com/office/powerpoint/2010/main" val="13089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AB286-75C1-EB46-A813-6F9A8CF33442}"/>
              </a:ext>
            </a:extLst>
          </p:cNvPr>
          <p:cNvSpPr>
            <a:spLocks noGrp="1"/>
          </p:cNvSpPr>
          <p:nvPr>
            <p:ph type="title"/>
          </p:nvPr>
        </p:nvSpPr>
        <p:spPr/>
        <p:txBody>
          <a:bodyPr/>
          <a:lstStyle/>
          <a:p>
            <a:r>
              <a:rPr lang="en-US" dirty="0"/>
              <a:t>Representing numbers in a word</a:t>
            </a:r>
          </a:p>
        </p:txBody>
      </p:sp>
      <p:sp>
        <p:nvSpPr>
          <p:cNvPr id="3" name="Content Placeholder 2">
            <a:extLst>
              <a:ext uri="{FF2B5EF4-FFF2-40B4-BE49-F238E27FC236}">
                <a16:creationId xmlns:a16="http://schemas.microsoft.com/office/drawing/2014/main" id="{9B37DC9D-ADA8-7248-A989-8D21671246E6}"/>
              </a:ext>
            </a:extLst>
          </p:cNvPr>
          <p:cNvSpPr>
            <a:spLocks noGrp="1"/>
          </p:cNvSpPr>
          <p:nvPr>
            <p:ph idx="1"/>
          </p:nvPr>
        </p:nvSpPr>
        <p:spPr/>
        <p:txBody>
          <a:bodyPr>
            <a:normAutofit fontScale="92500" lnSpcReduction="20000"/>
          </a:bodyPr>
          <a:lstStyle/>
          <a:p>
            <a:r>
              <a:rPr lang="en-US" dirty="0"/>
              <a:t>In our last lecture we looked at converting numbers to other bases. We are now ready to explain the difference between the way humans instruct computers and the way computers see instructions.</a:t>
            </a:r>
          </a:p>
          <a:p>
            <a:r>
              <a:rPr lang="en-US" dirty="0"/>
              <a:t>We number the bits 0, 1, 2, 3, . . . from right to left in a word. The drawing below shows the numbering of bits within a MIPS word and the placement of the number 1011</a:t>
            </a:r>
            <a:r>
              <a:rPr lang="en-US" baseline="-25000" dirty="0"/>
              <a:t>2</a:t>
            </a:r>
          </a:p>
          <a:p>
            <a:endParaRPr lang="en-US" baseline="-25000" dirty="0"/>
          </a:p>
          <a:p>
            <a:endParaRPr lang="en-US" baseline="-25000" dirty="0"/>
          </a:p>
          <a:p>
            <a:endParaRPr lang="en-US" baseline="-25000" dirty="0"/>
          </a:p>
          <a:p>
            <a:endParaRPr lang="en-US" baseline="-25000" dirty="0"/>
          </a:p>
          <a:p>
            <a:endParaRPr lang="en-US" dirty="0"/>
          </a:p>
          <a:p>
            <a:r>
              <a:rPr lang="en-US" dirty="0"/>
              <a:t>The least significant bit is the rightmost bit in a MIPS word.</a:t>
            </a:r>
          </a:p>
          <a:p>
            <a:r>
              <a:rPr lang="en-US" dirty="0"/>
              <a:t>The most significant bit is the left most bit in a MIPS word.</a:t>
            </a:r>
          </a:p>
          <a:p>
            <a:endParaRPr lang="en-US" dirty="0"/>
          </a:p>
          <a:p>
            <a:endParaRPr lang="en-US" baseline="-25000" dirty="0"/>
          </a:p>
          <a:p>
            <a:endParaRPr lang="en-US" dirty="0"/>
          </a:p>
          <a:p>
            <a:endParaRPr lang="en-US" dirty="0"/>
          </a:p>
        </p:txBody>
      </p:sp>
      <p:pic>
        <p:nvPicPr>
          <p:cNvPr id="4" name="Picture 3">
            <a:extLst>
              <a:ext uri="{FF2B5EF4-FFF2-40B4-BE49-F238E27FC236}">
                <a16:creationId xmlns:a16="http://schemas.microsoft.com/office/drawing/2014/main" id="{95914125-BBB4-A24D-AC1A-5E8598B25032}"/>
              </a:ext>
            </a:extLst>
          </p:cNvPr>
          <p:cNvPicPr>
            <a:picLocks noChangeAspect="1"/>
          </p:cNvPicPr>
          <p:nvPr/>
        </p:nvPicPr>
        <p:blipFill>
          <a:blip r:embed="rId2"/>
          <a:stretch>
            <a:fillRect/>
          </a:stretch>
        </p:blipFill>
        <p:spPr>
          <a:xfrm>
            <a:off x="838200" y="3586577"/>
            <a:ext cx="10178706" cy="1562541"/>
          </a:xfrm>
          <a:prstGeom prst="rect">
            <a:avLst/>
          </a:prstGeom>
        </p:spPr>
      </p:pic>
    </p:spTree>
    <p:extLst>
      <p:ext uri="{BB962C8B-B14F-4D97-AF65-F5344CB8AC3E}">
        <p14:creationId xmlns:p14="http://schemas.microsoft.com/office/powerpoint/2010/main" val="2776273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ED33-C51C-2D4C-AE8B-E8C56C994296}"/>
              </a:ext>
            </a:extLst>
          </p:cNvPr>
          <p:cNvSpPr>
            <a:spLocks noGrp="1"/>
          </p:cNvSpPr>
          <p:nvPr>
            <p:ph type="title"/>
          </p:nvPr>
        </p:nvSpPr>
        <p:spPr/>
        <p:txBody>
          <a:bodyPr/>
          <a:lstStyle/>
          <a:p>
            <a:r>
              <a:rPr lang="en-US" dirty="0"/>
              <a:t>MIPS architecture </a:t>
            </a:r>
          </a:p>
        </p:txBody>
      </p:sp>
      <p:sp>
        <p:nvSpPr>
          <p:cNvPr id="3" name="Content Placeholder 2">
            <a:extLst>
              <a:ext uri="{FF2B5EF4-FFF2-40B4-BE49-F238E27FC236}">
                <a16:creationId xmlns:a16="http://schemas.microsoft.com/office/drawing/2014/main" id="{31146A07-89C6-4A47-ACAB-48F59E4C27D8}"/>
              </a:ext>
            </a:extLst>
          </p:cNvPr>
          <p:cNvSpPr>
            <a:spLocks noGrp="1"/>
          </p:cNvSpPr>
          <p:nvPr>
            <p:ph idx="1"/>
          </p:nvPr>
        </p:nvSpPr>
        <p:spPr/>
        <p:txBody>
          <a:bodyPr/>
          <a:lstStyle/>
          <a:p>
            <a:r>
              <a:rPr lang="en-US" dirty="0"/>
              <a:t>  </a:t>
            </a:r>
          </a:p>
        </p:txBody>
      </p:sp>
      <p:pic>
        <p:nvPicPr>
          <p:cNvPr id="4" name="Picture 3">
            <a:extLst>
              <a:ext uri="{FF2B5EF4-FFF2-40B4-BE49-F238E27FC236}">
                <a16:creationId xmlns:a16="http://schemas.microsoft.com/office/drawing/2014/main" id="{8D6CB679-E265-3F47-8242-C56DFC09C7E0}"/>
              </a:ext>
            </a:extLst>
          </p:cNvPr>
          <p:cNvPicPr>
            <a:picLocks noChangeAspect="1"/>
          </p:cNvPicPr>
          <p:nvPr/>
        </p:nvPicPr>
        <p:blipFill>
          <a:blip r:embed="rId2"/>
          <a:stretch>
            <a:fillRect/>
          </a:stretch>
        </p:blipFill>
        <p:spPr>
          <a:xfrm>
            <a:off x="3289300" y="2584450"/>
            <a:ext cx="5613400" cy="1689100"/>
          </a:xfrm>
          <a:prstGeom prst="rect">
            <a:avLst/>
          </a:prstGeom>
        </p:spPr>
      </p:pic>
    </p:spTree>
    <p:extLst>
      <p:ext uri="{BB962C8B-B14F-4D97-AF65-F5344CB8AC3E}">
        <p14:creationId xmlns:p14="http://schemas.microsoft.com/office/powerpoint/2010/main" val="2067091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2BB2-7593-2D40-A856-1BE2C3231028}"/>
              </a:ext>
            </a:extLst>
          </p:cNvPr>
          <p:cNvSpPr>
            <a:spLocks noGrp="1"/>
          </p:cNvSpPr>
          <p:nvPr>
            <p:ph type="title"/>
          </p:nvPr>
        </p:nvSpPr>
        <p:spPr/>
        <p:txBody>
          <a:bodyPr/>
          <a:lstStyle/>
          <a:p>
            <a:r>
              <a:rPr lang="en-US" dirty="0"/>
              <a:t>Test Your knowledge</a:t>
            </a:r>
          </a:p>
        </p:txBody>
      </p:sp>
      <p:sp>
        <p:nvSpPr>
          <p:cNvPr id="3" name="Content Placeholder 2">
            <a:extLst>
              <a:ext uri="{FF2B5EF4-FFF2-40B4-BE49-F238E27FC236}">
                <a16:creationId xmlns:a16="http://schemas.microsoft.com/office/drawing/2014/main" id="{C0950AC9-AEEB-494F-A376-FD3F8EA7DE45}"/>
              </a:ext>
            </a:extLst>
          </p:cNvPr>
          <p:cNvSpPr>
            <a:spLocks noGrp="1"/>
          </p:cNvSpPr>
          <p:nvPr>
            <p:ph idx="1"/>
          </p:nvPr>
        </p:nvSpPr>
        <p:spPr/>
        <p:txBody>
          <a:bodyPr/>
          <a:lstStyle/>
          <a:p>
            <a:r>
              <a:rPr lang="en-US" dirty="0"/>
              <a:t>Opcode 35 indicates a _____ instruction: load word</a:t>
            </a:r>
          </a:p>
          <a:p>
            <a:r>
              <a:rPr lang="en-US" dirty="0"/>
              <a:t>Opcode _____ indicates a store word instruction: 43</a:t>
            </a:r>
          </a:p>
          <a:p>
            <a:r>
              <a:rPr lang="en-US" dirty="0"/>
              <a:t>Opcode 0 and a </a:t>
            </a:r>
            <a:r>
              <a:rPr lang="en-US" dirty="0" err="1"/>
              <a:t>funct</a:t>
            </a:r>
            <a:r>
              <a:rPr lang="en-US" dirty="0"/>
              <a:t> field of 34 indicates a(n) _____ instruction: </a:t>
            </a:r>
            <a:r>
              <a:rPr lang="en-US" dirty="0" err="1"/>
              <a:t>substract</a:t>
            </a:r>
            <a:endParaRPr lang="en-US" dirty="0"/>
          </a:p>
          <a:p>
            <a:r>
              <a:rPr lang="en-US" dirty="0" err="1"/>
              <a:t>addi's</a:t>
            </a:r>
            <a:r>
              <a:rPr lang="en-US" dirty="0"/>
              <a:t> opcode is _____: 8</a:t>
            </a:r>
          </a:p>
          <a:p>
            <a:r>
              <a:rPr lang="en-US" dirty="0"/>
              <a:t>The stored-program concept means: The program are stored in memory along data</a:t>
            </a:r>
            <a:br>
              <a:rPr lang="en-US" dirty="0"/>
            </a:br>
            <a:endParaRPr lang="en-US" dirty="0"/>
          </a:p>
          <a:p>
            <a:endParaRPr lang="en-US" dirty="0"/>
          </a:p>
        </p:txBody>
      </p:sp>
    </p:spTree>
    <p:extLst>
      <p:ext uri="{BB962C8B-B14F-4D97-AF65-F5344CB8AC3E}">
        <p14:creationId xmlns:p14="http://schemas.microsoft.com/office/powerpoint/2010/main" val="1993784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7494-CA45-C44D-B2A4-A74137E6B24E}"/>
              </a:ext>
            </a:extLst>
          </p:cNvPr>
          <p:cNvSpPr>
            <a:spLocks noGrp="1"/>
          </p:cNvSpPr>
          <p:nvPr>
            <p:ph type="title"/>
          </p:nvPr>
        </p:nvSpPr>
        <p:spPr/>
        <p:txBody>
          <a:bodyPr>
            <a:normAutofit fontScale="90000"/>
          </a:bodyPr>
          <a:lstStyle/>
          <a:p>
            <a:br>
              <a:rPr lang="en-US" dirty="0"/>
            </a:br>
            <a:br>
              <a:rPr lang="en-US" dirty="0"/>
            </a:br>
            <a:br>
              <a:rPr lang="en-US" dirty="0"/>
            </a:br>
            <a:r>
              <a:rPr lang="en-US" dirty="0"/>
              <a:t>MIPS instructions.</a:t>
            </a: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2D3ADE90-EB46-1343-A865-E7B08E34FB04}"/>
              </a:ext>
            </a:extLst>
          </p:cNvPr>
          <p:cNvSpPr>
            <a:spLocks noGrp="1"/>
          </p:cNvSpPr>
          <p:nvPr>
            <p:ph idx="1"/>
          </p:nvPr>
        </p:nvSpPr>
        <p:spPr/>
        <p:txBody>
          <a:bodyPr/>
          <a:lstStyle/>
          <a:p>
            <a:r>
              <a:rPr lang="en-US" dirty="0"/>
              <a:t>Which MIPS instruction does the following represent?</a:t>
            </a:r>
          </a:p>
          <a:p>
            <a:endParaRPr lang="en-US" dirty="0"/>
          </a:p>
          <a:p>
            <a:endParaRPr lang="en-US" dirty="0"/>
          </a:p>
          <a:p>
            <a:r>
              <a:rPr lang="en-US" dirty="0"/>
              <a:t>Solution: sub $t2, $t0, $t1</a:t>
            </a:r>
          </a:p>
        </p:txBody>
      </p:sp>
      <p:pic>
        <p:nvPicPr>
          <p:cNvPr id="4" name="Picture 3">
            <a:extLst>
              <a:ext uri="{FF2B5EF4-FFF2-40B4-BE49-F238E27FC236}">
                <a16:creationId xmlns:a16="http://schemas.microsoft.com/office/drawing/2014/main" id="{4132F1BC-ADF4-DB42-AF7A-38E5E20E06E0}"/>
              </a:ext>
            </a:extLst>
          </p:cNvPr>
          <p:cNvPicPr>
            <a:picLocks noChangeAspect="1"/>
          </p:cNvPicPr>
          <p:nvPr/>
        </p:nvPicPr>
        <p:blipFill>
          <a:blip r:embed="rId2"/>
          <a:stretch>
            <a:fillRect/>
          </a:stretch>
        </p:blipFill>
        <p:spPr>
          <a:xfrm>
            <a:off x="1224033" y="2377261"/>
            <a:ext cx="4739164" cy="608700"/>
          </a:xfrm>
          <a:prstGeom prst="rect">
            <a:avLst/>
          </a:prstGeom>
        </p:spPr>
      </p:pic>
    </p:spTree>
    <p:extLst>
      <p:ext uri="{BB962C8B-B14F-4D97-AF65-F5344CB8AC3E}">
        <p14:creationId xmlns:p14="http://schemas.microsoft.com/office/powerpoint/2010/main" val="3019271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B6C83-86C0-E344-B2D5-0D489EADC44F}"/>
              </a:ext>
            </a:extLst>
          </p:cNvPr>
          <p:cNvSpPr>
            <a:spLocks noGrp="1"/>
          </p:cNvSpPr>
          <p:nvPr>
            <p:ph type="title"/>
          </p:nvPr>
        </p:nvSpPr>
        <p:spPr/>
        <p:txBody>
          <a:bodyPr>
            <a:normAutofit fontScale="90000"/>
          </a:bodyPr>
          <a:lstStyle/>
          <a:p>
            <a:br>
              <a:rPr lang="en-US" dirty="0"/>
            </a:br>
            <a:r>
              <a:rPr lang="en-US" dirty="0"/>
              <a:t>Logical operations</a:t>
            </a:r>
            <a:br>
              <a:rPr lang="en-US" dirty="0"/>
            </a:br>
            <a:endParaRPr lang="en-US" dirty="0"/>
          </a:p>
        </p:txBody>
      </p:sp>
      <p:sp>
        <p:nvSpPr>
          <p:cNvPr id="3" name="Content Placeholder 2">
            <a:extLst>
              <a:ext uri="{FF2B5EF4-FFF2-40B4-BE49-F238E27FC236}">
                <a16:creationId xmlns:a16="http://schemas.microsoft.com/office/drawing/2014/main" id="{B856B5AE-F879-FA48-ABB4-2B6DB1E4355F}"/>
              </a:ext>
            </a:extLst>
          </p:cNvPr>
          <p:cNvSpPr>
            <a:spLocks noGrp="1"/>
          </p:cNvSpPr>
          <p:nvPr>
            <p:ph idx="1"/>
          </p:nvPr>
        </p:nvSpPr>
        <p:spPr/>
        <p:txBody>
          <a:bodyPr/>
          <a:lstStyle/>
          <a:p>
            <a:r>
              <a:rPr lang="en-US" dirty="0"/>
              <a:t> C and Java logical operators and their corresponding MIPS instructions</a:t>
            </a:r>
          </a:p>
        </p:txBody>
      </p:sp>
      <p:pic>
        <p:nvPicPr>
          <p:cNvPr id="4" name="Picture 3">
            <a:extLst>
              <a:ext uri="{FF2B5EF4-FFF2-40B4-BE49-F238E27FC236}">
                <a16:creationId xmlns:a16="http://schemas.microsoft.com/office/drawing/2014/main" id="{81B88781-D94A-9C42-B855-D09F3EBE9DA6}"/>
              </a:ext>
            </a:extLst>
          </p:cNvPr>
          <p:cNvPicPr>
            <a:picLocks noChangeAspect="1"/>
          </p:cNvPicPr>
          <p:nvPr/>
        </p:nvPicPr>
        <p:blipFill>
          <a:blip r:embed="rId2"/>
          <a:stretch>
            <a:fillRect/>
          </a:stretch>
        </p:blipFill>
        <p:spPr>
          <a:xfrm>
            <a:off x="1117272" y="2887581"/>
            <a:ext cx="7454251" cy="1591112"/>
          </a:xfrm>
          <a:prstGeom prst="rect">
            <a:avLst/>
          </a:prstGeom>
        </p:spPr>
      </p:pic>
    </p:spTree>
    <p:extLst>
      <p:ext uri="{BB962C8B-B14F-4D97-AF65-F5344CB8AC3E}">
        <p14:creationId xmlns:p14="http://schemas.microsoft.com/office/powerpoint/2010/main" val="3011615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500D-7EE7-8943-8497-1693CD718D42}"/>
              </a:ext>
            </a:extLst>
          </p:cNvPr>
          <p:cNvSpPr>
            <a:spLocks noGrp="1"/>
          </p:cNvSpPr>
          <p:nvPr>
            <p:ph type="title"/>
          </p:nvPr>
        </p:nvSpPr>
        <p:spPr/>
        <p:txBody>
          <a:bodyPr/>
          <a:lstStyle/>
          <a:p>
            <a:r>
              <a:rPr lang="en-US" b="1" dirty="0"/>
              <a:t>Shifts</a:t>
            </a:r>
          </a:p>
        </p:txBody>
      </p:sp>
      <p:pic>
        <p:nvPicPr>
          <p:cNvPr id="4" name="Content Placeholder 3">
            <a:extLst>
              <a:ext uri="{FF2B5EF4-FFF2-40B4-BE49-F238E27FC236}">
                <a16:creationId xmlns:a16="http://schemas.microsoft.com/office/drawing/2014/main" id="{3CAD6953-08C8-C545-9F92-433F1F6AE6AC}"/>
              </a:ext>
            </a:extLst>
          </p:cNvPr>
          <p:cNvPicPr>
            <a:picLocks noGrp="1" noChangeAspect="1"/>
          </p:cNvPicPr>
          <p:nvPr>
            <p:ph idx="1"/>
          </p:nvPr>
        </p:nvPicPr>
        <p:blipFill>
          <a:blip r:embed="rId2"/>
          <a:stretch>
            <a:fillRect/>
          </a:stretch>
        </p:blipFill>
        <p:spPr>
          <a:xfrm>
            <a:off x="838200" y="2614018"/>
            <a:ext cx="9588500" cy="3048000"/>
          </a:xfrm>
          <a:prstGeom prst="rect">
            <a:avLst/>
          </a:prstGeom>
        </p:spPr>
      </p:pic>
      <p:sp>
        <p:nvSpPr>
          <p:cNvPr id="5" name="TextBox 4">
            <a:extLst>
              <a:ext uri="{FF2B5EF4-FFF2-40B4-BE49-F238E27FC236}">
                <a16:creationId xmlns:a16="http://schemas.microsoft.com/office/drawing/2014/main" id="{5661DCC9-8961-2B46-9350-B874F76A94FE}"/>
              </a:ext>
            </a:extLst>
          </p:cNvPr>
          <p:cNvSpPr txBox="1"/>
          <p:nvPr/>
        </p:nvSpPr>
        <p:spPr>
          <a:xfrm>
            <a:off x="838200" y="1690688"/>
            <a:ext cx="8847051" cy="923330"/>
          </a:xfrm>
          <a:prstGeom prst="rect">
            <a:avLst/>
          </a:prstGeom>
          <a:noFill/>
        </p:spPr>
        <p:txBody>
          <a:bodyPr wrap="square" rtlCol="0">
            <a:spAutoFit/>
          </a:bodyPr>
          <a:lstStyle/>
          <a:p>
            <a:pPr marL="285750" indent="-285750">
              <a:buFont typeface="Arial" panose="020B0604020202020204" pitchFamily="34" charset="0"/>
              <a:buChar char="•"/>
            </a:pPr>
            <a:r>
              <a:rPr lang="en-US" dirty="0"/>
              <a:t> A </a:t>
            </a:r>
            <a:r>
              <a:rPr lang="en-US" b="1" i="1" dirty="0"/>
              <a:t>shift</a:t>
            </a:r>
            <a:r>
              <a:rPr lang="en-US" dirty="0"/>
              <a:t> moves all the bits in a word to the left or right, filling the emptied bits with 0s.</a:t>
            </a:r>
          </a:p>
          <a:p>
            <a:pPr marL="285750" indent="-285750">
              <a:buFont typeface="Arial" panose="020B0604020202020204" pitchFamily="34" charset="0"/>
              <a:buChar char="•"/>
            </a:pPr>
            <a:r>
              <a:rPr lang="en-US" dirty="0"/>
              <a:t> The two MIPS shift instructions are called </a:t>
            </a:r>
            <a:r>
              <a:rPr lang="en-US" i="1" dirty="0"/>
              <a:t>shift left logical</a:t>
            </a:r>
            <a:r>
              <a:rPr lang="en-US" dirty="0"/>
              <a:t> (</a:t>
            </a:r>
            <a:r>
              <a:rPr lang="en-US" dirty="0" err="1"/>
              <a:t>sll</a:t>
            </a:r>
            <a:r>
              <a:rPr lang="en-US" dirty="0"/>
              <a:t>) and </a:t>
            </a:r>
            <a:r>
              <a:rPr lang="en-US" i="1" dirty="0"/>
              <a:t>shift right logical</a:t>
            </a:r>
            <a:r>
              <a:rPr lang="en-US" dirty="0"/>
              <a:t> (</a:t>
            </a:r>
            <a:r>
              <a:rPr lang="en-US" dirty="0" err="1"/>
              <a:t>srl</a:t>
            </a:r>
            <a:r>
              <a:rPr lang="en-US" dirty="0"/>
              <a:t>)</a:t>
            </a:r>
          </a:p>
          <a:p>
            <a:pPr marL="285750" indent="-285750">
              <a:buFont typeface="Arial" panose="020B0604020202020204" pitchFamily="34" charset="0"/>
              <a:buChar char="•"/>
            </a:pPr>
            <a:r>
              <a:rPr lang="en-US" dirty="0" err="1"/>
              <a:t>sll</a:t>
            </a:r>
            <a:r>
              <a:rPr lang="en-US" dirty="0"/>
              <a:t> $t2, $s0, 4 # reg $t2 = reg $s0 &lt;&lt; 4 bits </a:t>
            </a:r>
          </a:p>
        </p:txBody>
      </p:sp>
    </p:spTree>
    <p:extLst>
      <p:ext uri="{BB962C8B-B14F-4D97-AF65-F5344CB8AC3E}">
        <p14:creationId xmlns:p14="http://schemas.microsoft.com/office/powerpoint/2010/main" val="3527608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8BD3-D6A9-7242-A63F-FC12410F77C1}"/>
              </a:ext>
            </a:extLst>
          </p:cNvPr>
          <p:cNvSpPr>
            <a:spLocks noGrp="1"/>
          </p:cNvSpPr>
          <p:nvPr>
            <p:ph type="title"/>
          </p:nvPr>
        </p:nvSpPr>
        <p:spPr/>
        <p:txBody>
          <a:bodyPr/>
          <a:lstStyle/>
          <a:p>
            <a:r>
              <a:rPr lang="en-US" i="1" dirty="0" err="1"/>
              <a:t>shamt</a:t>
            </a:r>
            <a:r>
              <a:rPr lang="en-US" dirty="0"/>
              <a:t> field in the R-format</a:t>
            </a:r>
          </a:p>
        </p:txBody>
      </p:sp>
      <p:sp>
        <p:nvSpPr>
          <p:cNvPr id="3" name="Content Placeholder 2">
            <a:extLst>
              <a:ext uri="{FF2B5EF4-FFF2-40B4-BE49-F238E27FC236}">
                <a16:creationId xmlns:a16="http://schemas.microsoft.com/office/drawing/2014/main" id="{19814672-B723-F44F-BC51-4F22386E4BA8}"/>
              </a:ext>
            </a:extLst>
          </p:cNvPr>
          <p:cNvSpPr>
            <a:spLocks noGrp="1"/>
          </p:cNvSpPr>
          <p:nvPr>
            <p:ph idx="1"/>
          </p:nvPr>
        </p:nvSpPr>
        <p:spPr/>
        <p:txBody>
          <a:bodyPr/>
          <a:lstStyle/>
          <a:p>
            <a:r>
              <a:rPr lang="en-US" dirty="0" err="1"/>
              <a:t>shamt</a:t>
            </a:r>
            <a:r>
              <a:rPr lang="en-US" dirty="0"/>
              <a:t> is used in shift instructions</a:t>
            </a:r>
          </a:p>
          <a:p>
            <a:r>
              <a:rPr lang="en-US" dirty="0" err="1"/>
              <a:t>shamt</a:t>
            </a:r>
            <a:r>
              <a:rPr lang="en-US" dirty="0"/>
              <a:t> stands for </a:t>
            </a:r>
            <a:r>
              <a:rPr lang="en-US" i="1" dirty="0"/>
              <a:t>shift amount</a:t>
            </a:r>
          </a:p>
          <a:p>
            <a:r>
              <a:rPr lang="en-US" dirty="0" err="1"/>
              <a:t>sll</a:t>
            </a:r>
            <a:r>
              <a:rPr lang="en-US" dirty="0"/>
              <a:t> $t2, $s0, 4 # reg $t2 = reg $s0 &lt;&lt; 4 bits</a:t>
            </a:r>
          </a:p>
          <a:p>
            <a:pPr marL="0" indent="0">
              <a:buNone/>
            </a:pPr>
            <a:endParaRPr lang="en-US" dirty="0"/>
          </a:p>
          <a:p>
            <a:r>
              <a:rPr lang="en-US" dirty="0"/>
              <a:t>The encoding of </a:t>
            </a:r>
            <a:r>
              <a:rPr lang="en-US" dirty="0" err="1"/>
              <a:t>sll</a:t>
            </a:r>
            <a:r>
              <a:rPr lang="en-US" dirty="0"/>
              <a:t> is 0 in both the op and </a:t>
            </a:r>
            <a:r>
              <a:rPr lang="en-US" dirty="0" err="1"/>
              <a:t>funct</a:t>
            </a:r>
            <a:r>
              <a:rPr lang="en-US" dirty="0"/>
              <a:t> fields, </a:t>
            </a:r>
            <a:r>
              <a:rPr lang="en-US" dirty="0" err="1"/>
              <a:t>rd</a:t>
            </a:r>
            <a:r>
              <a:rPr lang="en-US" dirty="0"/>
              <a:t> contains 10 (register $t2), rt contains 16 (register $s0), and </a:t>
            </a:r>
            <a:r>
              <a:rPr lang="en-US" dirty="0" err="1"/>
              <a:t>shamt</a:t>
            </a:r>
            <a:r>
              <a:rPr lang="en-US" dirty="0"/>
              <a:t> contains 4. The </a:t>
            </a:r>
            <a:r>
              <a:rPr lang="en-US" dirty="0" err="1"/>
              <a:t>rs</a:t>
            </a:r>
            <a:r>
              <a:rPr lang="en-US" dirty="0"/>
              <a:t> field is unused and thus is set to 0</a:t>
            </a:r>
          </a:p>
        </p:txBody>
      </p:sp>
      <p:pic>
        <p:nvPicPr>
          <p:cNvPr id="4" name="Picture 3">
            <a:extLst>
              <a:ext uri="{FF2B5EF4-FFF2-40B4-BE49-F238E27FC236}">
                <a16:creationId xmlns:a16="http://schemas.microsoft.com/office/drawing/2014/main" id="{F8F032A0-7235-A644-86BE-D38EE9507144}"/>
              </a:ext>
            </a:extLst>
          </p:cNvPr>
          <p:cNvPicPr>
            <a:picLocks noChangeAspect="1"/>
          </p:cNvPicPr>
          <p:nvPr/>
        </p:nvPicPr>
        <p:blipFill>
          <a:blip r:embed="rId2"/>
          <a:stretch>
            <a:fillRect/>
          </a:stretch>
        </p:blipFill>
        <p:spPr>
          <a:xfrm>
            <a:off x="1131077" y="3396343"/>
            <a:ext cx="4368800" cy="355600"/>
          </a:xfrm>
          <a:prstGeom prst="rect">
            <a:avLst/>
          </a:prstGeom>
        </p:spPr>
      </p:pic>
    </p:spTree>
    <p:extLst>
      <p:ext uri="{BB962C8B-B14F-4D97-AF65-F5344CB8AC3E}">
        <p14:creationId xmlns:p14="http://schemas.microsoft.com/office/powerpoint/2010/main" val="3019576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CE40-2B3E-274F-BEEE-054F8368C53F}"/>
              </a:ext>
            </a:extLst>
          </p:cNvPr>
          <p:cNvSpPr>
            <a:spLocks noGrp="1"/>
          </p:cNvSpPr>
          <p:nvPr>
            <p:ph type="title"/>
          </p:nvPr>
        </p:nvSpPr>
        <p:spPr/>
        <p:txBody>
          <a:bodyPr/>
          <a:lstStyle/>
          <a:p>
            <a:r>
              <a:rPr lang="en-US" b="1" i="1" dirty="0"/>
              <a:t>AND</a:t>
            </a:r>
            <a:endParaRPr lang="en-US" dirty="0"/>
          </a:p>
        </p:txBody>
      </p:sp>
      <p:sp>
        <p:nvSpPr>
          <p:cNvPr id="3" name="Content Placeholder 2">
            <a:extLst>
              <a:ext uri="{FF2B5EF4-FFF2-40B4-BE49-F238E27FC236}">
                <a16:creationId xmlns:a16="http://schemas.microsoft.com/office/drawing/2014/main" id="{52466061-CA29-FC45-AEF0-9AF34EB38BF7}"/>
              </a:ext>
            </a:extLst>
          </p:cNvPr>
          <p:cNvSpPr>
            <a:spLocks noGrp="1"/>
          </p:cNvSpPr>
          <p:nvPr>
            <p:ph idx="1"/>
          </p:nvPr>
        </p:nvSpPr>
        <p:spPr/>
        <p:txBody>
          <a:bodyPr/>
          <a:lstStyle/>
          <a:p>
            <a:r>
              <a:rPr lang="en-US" b="1" i="1" dirty="0"/>
              <a:t>AND</a:t>
            </a:r>
            <a:r>
              <a:rPr lang="en-US" dirty="0"/>
              <a:t>: A logical bit- by-bit operation with two operands that calculates a 1 only if there is a 1 in both operands.</a:t>
            </a:r>
          </a:p>
          <a:p>
            <a:endParaRPr lang="en-US" dirty="0"/>
          </a:p>
        </p:txBody>
      </p:sp>
      <p:pic>
        <p:nvPicPr>
          <p:cNvPr id="4" name="Picture 3">
            <a:extLst>
              <a:ext uri="{FF2B5EF4-FFF2-40B4-BE49-F238E27FC236}">
                <a16:creationId xmlns:a16="http://schemas.microsoft.com/office/drawing/2014/main" id="{6E250EBF-222B-F549-AC8B-6F26BB990077}"/>
              </a:ext>
            </a:extLst>
          </p:cNvPr>
          <p:cNvPicPr>
            <a:picLocks noChangeAspect="1"/>
          </p:cNvPicPr>
          <p:nvPr/>
        </p:nvPicPr>
        <p:blipFill>
          <a:blip r:embed="rId2"/>
          <a:stretch>
            <a:fillRect/>
          </a:stretch>
        </p:blipFill>
        <p:spPr>
          <a:xfrm>
            <a:off x="1129004" y="2629689"/>
            <a:ext cx="8546841" cy="4088351"/>
          </a:xfrm>
          <a:prstGeom prst="rect">
            <a:avLst/>
          </a:prstGeom>
        </p:spPr>
      </p:pic>
    </p:spTree>
    <p:extLst>
      <p:ext uri="{BB962C8B-B14F-4D97-AF65-F5344CB8AC3E}">
        <p14:creationId xmlns:p14="http://schemas.microsoft.com/office/powerpoint/2010/main" val="68619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9FDB-ABBD-9247-8EA8-0D4BDEA15A65}"/>
              </a:ext>
            </a:extLst>
          </p:cNvPr>
          <p:cNvSpPr>
            <a:spLocks noGrp="1"/>
          </p:cNvSpPr>
          <p:nvPr>
            <p:ph type="title"/>
          </p:nvPr>
        </p:nvSpPr>
        <p:spPr/>
        <p:txBody>
          <a:bodyPr>
            <a:normAutofit fontScale="90000"/>
          </a:bodyPr>
          <a:lstStyle/>
          <a:p>
            <a:br>
              <a:rPr lang="en-US" dirty="0"/>
            </a:br>
            <a:r>
              <a:rPr lang="en-US" dirty="0"/>
              <a:t>OR</a:t>
            </a:r>
            <a:br>
              <a:rPr lang="en-US" dirty="0"/>
            </a:br>
            <a:endParaRPr lang="en-US" dirty="0"/>
          </a:p>
        </p:txBody>
      </p:sp>
      <p:sp>
        <p:nvSpPr>
          <p:cNvPr id="3" name="Content Placeholder 2">
            <a:extLst>
              <a:ext uri="{FF2B5EF4-FFF2-40B4-BE49-F238E27FC236}">
                <a16:creationId xmlns:a16="http://schemas.microsoft.com/office/drawing/2014/main" id="{16440B75-2DF1-3541-89E0-EE6A85688F21}"/>
              </a:ext>
            </a:extLst>
          </p:cNvPr>
          <p:cNvSpPr>
            <a:spLocks noGrp="1"/>
          </p:cNvSpPr>
          <p:nvPr>
            <p:ph idx="1"/>
          </p:nvPr>
        </p:nvSpPr>
        <p:spPr/>
        <p:txBody>
          <a:bodyPr/>
          <a:lstStyle/>
          <a:p>
            <a:r>
              <a:rPr lang="en-US" dirty="0"/>
              <a:t>A logical bit-by-bit operation with two operands that calculates a 1 if there is a 1 in either operand.</a:t>
            </a:r>
          </a:p>
          <a:p>
            <a:r>
              <a:rPr lang="en-US" dirty="0"/>
              <a:t>Using register $t1 and $t2 from the previous slide, </a:t>
            </a:r>
          </a:p>
          <a:p>
            <a:pPr marL="457200" lvl="1" indent="0">
              <a:buNone/>
            </a:pPr>
            <a:r>
              <a:rPr lang="en-US" dirty="0"/>
              <a:t>or $t0, $t1, $t2 # reg $t0 = reg $t1 | reg $t2</a:t>
            </a:r>
          </a:p>
          <a:p>
            <a:pPr marL="0" indent="0">
              <a:buNone/>
            </a:pPr>
            <a:r>
              <a:rPr lang="en-US" dirty="0"/>
              <a:t>The value in register $t0:</a:t>
            </a:r>
          </a:p>
          <a:p>
            <a:pPr marL="457200" lvl="1" indent="0">
              <a:buNone/>
            </a:pPr>
            <a:r>
              <a:rPr lang="en-US" dirty="0"/>
              <a:t>0000 0000 0000 0000 0011 1101 1100 0000two</a:t>
            </a:r>
          </a:p>
          <a:p>
            <a:pPr marL="457200" lvl="1" indent="0">
              <a:buNone/>
            </a:pPr>
            <a:endParaRPr lang="en-US" dirty="0"/>
          </a:p>
          <a:p>
            <a:endParaRPr lang="en-US" dirty="0"/>
          </a:p>
        </p:txBody>
      </p:sp>
    </p:spTree>
    <p:extLst>
      <p:ext uri="{BB962C8B-B14F-4D97-AF65-F5344CB8AC3E}">
        <p14:creationId xmlns:p14="http://schemas.microsoft.com/office/powerpoint/2010/main" val="3910887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5B8A-CA2C-0449-8931-90D30A5D7CC8}"/>
              </a:ext>
            </a:extLst>
          </p:cNvPr>
          <p:cNvSpPr>
            <a:spLocks noGrp="1"/>
          </p:cNvSpPr>
          <p:nvPr>
            <p:ph type="title"/>
          </p:nvPr>
        </p:nvSpPr>
        <p:spPr/>
        <p:txBody>
          <a:bodyPr>
            <a:normAutofit fontScale="90000"/>
          </a:bodyPr>
          <a:lstStyle/>
          <a:p>
            <a:br>
              <a:rPr lang="en-US" dirty="0"/>
            </a:br>
            <a:r>
              <a:rPr lang="en-US" dirty="0"/>
              <a:t>NOT</a:t>
            </a:r>
            <a:br>
              <a:rPr lang="en-US" dirty="0"/>
            </a:br>
            <a:endParaRPr lang="en-US" dirty="0"/>
          </a:p>
        </p:txBody>
      </p:sp>
      <p:sp>
        <p:nvSpPr>
          <p:cNvPr id="3" name="Content Placeholder 2">
            <a:extLst>
              <a:ext uri="{FF2B5EF4-FFF2-40B4-BE49-F238E27FC236}">
                <a16:creationId xmlns:a16="http://schemas.microsoft.com/office/drawing/2014/main" id="{675A902E-9D9C-0449-8239-A7C3497C3E73}"/>
              </a:ext>
            </a:extLst>
          </p:cNvPr>
          <p:cNvSpPr>
            <a:spLocks noGrp="1"/>
          </p:cNvSpPr>
          <p:nvPr>
            <p:ph idx="1"/>
          </p:nvPr>
        </p:nvSpPr>
        <p:spPr/>
        <p:txBody>
          <a:bodyPr>
            <a:normAutofit/>
          </a:bodyPr>
          <a:lstStyle/>
          <a:p>
            <a:r>
              <a:rPr lang="en-US" dirty="0"/>
              <a:t>NOT takes one operand and places a 1 in the result if one operand bit is a 0, and vice versa.</a:t>
            </a:r>
          </a:p>
          <a:p>
            <a:endParaRPr lang="en-US" dirty="0"/>
          </a:p>
        </p:txBody>
      </p:sp>
    </p:spTree>
    <p:extLst>
      <p:ext uri="{BB962C8B-B14F-4D97-AF65-F5344CB8AC3E}">
        <p14:creationId xmlns:p14="http://schemas.microsoft.com/office/powerpoint/2010/main" val="506086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4F0F-CA57-C447-B7FD-A5ADB1939310}"/>
              </a:ext>
            </a:extLst>
          </p:cNvPr>
          <p:cNvSpPr>
            <a:spLocks noGrp="1"/>
          </p:cNvSpPr>
          <p:nvPr>
            <p:ph type="title"/>
          </p:nvPr>
        </p:nvSpPr>
        <p:spPr/>
        <p:txBody>
          <a:bodyPr>
            <a:normAutofit fontScale="90000"/>
          </a:bodyPr>
          <a:lstStyle/>
          <a:p>
            <a:br>
              <a:rPr lang="en-US" dirty="0"/>
            </a:br>
            <a:r>
              <a:rPr lang="en-US" dirty="0"/>
              <a:t>Instructions for Making Decisions</a:t>
            </a:r>
            <a:br>
              <a:rPr lang="en-US" dirty="0"/>
            </a:br>
            <a:endParaRPr lang="en-US" dirty="0"/>
          </a:p>
        </p:txBody>
      </p:sp>
      <p:sp>
        <p:nvSpPr>
          <p:cNvPr id="3" name="Content Placeholder 2">
            <a:extLst>
              <a:ext uri="{FF2B5EF4-FFF2-40B4-BE49-F238E27FC236}">
                <a16:creationId xmlns:a16="http://schemas.microsoft.com/office/drawing/2014/main" id="{0982D236-CAB0-9948-A3A7-619B31491EB8}"/>
              </a:ext>
            </a:extLst>
          </p:cNvPr>
          <p:cNvSpPr>
            <a:spLocks noGrp="1"/>
          </p:cNvSpPr>
          <p:nvPr>
            <p:ph idx="1"/>
          </p:nvPr>
        </p:nvSpPr>
        <p:spPr/>
        <p:txBody>
          <a:bodyPr/>
          <a:lstStyle/>
          <a:p>
            <a:r>
              <a:rPr lang="en-US" dirty="0"/>
              <a:t>Decision making is commonly represented in programming languages using the </a:t>
            </a:r>
            <a:r>
              <a:rPr lang="en-US" i="1" dirty="0"/>
              <a:t>if</a:t>
            </a:r>
            <a:r>
              <a:rPr lang="en-US" dirty="0"/>
              <a:t> statement, sometimes combined with </a:t>
            </a:r>
            <a:r>
              <a:rPr lang="en-US" i="1" dirty="0"/>
              <a:t>go to</a:t>
            </a:r>
            <a:r>
              <a:rPr lang="en-US" dirty="0"/>
              <a:t> statements and labels. </a:t>
            </a:r>
          </a:p>
          <a:p>
            <a:r>
              <a:rPr lang="en-US" dirty="0"/>
              <a:t>MIPS assembly language includes two decision-making instructions, similar to an </a:t>
            </a:r>
            <a:r>
              <a:rPr lang="en-US" i="1" dirty="0"/>
              <a:t>if</a:t>
            </a:r>
            <a:r>
              <a:rPr lang="en-US" dirty="0"/>
              <a:t> statement with a </a:t>
            </a:r>
            <a:r>
              <a:rPr lang="en-US" i="1" dirty="0"/>
              <a:t>go to</a:t>
            </a:r>
            <a:r>
              <a:rPr lang="en-US" dirty="0"/>
              <a:t>.</a:t>
            </a:r>
          </a:p>
        </p:txBody>
      </p:sp>
    </p:spTree>
    <p:extLst>
      <p:ext uri="{BB962C8B-B14F-4D97-AF65-F5344CB8AC3E}">
        <p14:creationId xmlns:p14="http://schemas.microsoft.com/office/powerpoint/2010/main" val="83731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B39C-92BB-4D4F-827F-56518A7D1D38}"/>
              </a:ext>
            </a:extLst>
          </p:cNvPr>
          <p:cNvSpPr>
            <a:spLocks noGrp="1"/>
          </p:cNvSpPr>
          <p:nvPr>
            <p:ph type="title"/>
          </p:nvPr>
        </p:nvSpPr>
        <p:spPr/>
        <p:txBody>
          <a:bodyPr>
            <a:normAutofit fontScale="90000"/>
          </a:bodyPr>
          <a:lstStyle/>
          <a:p>
            <a:br>
              <a:rPr lang="en-US" dirty="0"/>
            </a:br>
            <a:r>
              <a:rPr lang="en-US" dirty="0"/>
              <a:t>Representing instructions in the computer</a:t>
            </a:r>
            <a:br>
              <a:rPr lang="en-US" dirty="0"/>
            </a:br>
            <a:endParaRPr lang="en-US" dirty="0"/>
          </a:p>
        </p:txBody>
      </p:sp>
      <p:sp>
        <p:nvSpPr>
          <p:cNvPr id="3" name="Content Placeholder 2">
            <a:extLst>
              <a:ext uri="{FF2B5EF4-FFF2-40B4-BE49-F238E27FC236}">
                <a16:creationId xmlns:a16="http://schemas.microsoft.com/office/drawing/2014/main" id="{AD393406-26A6-C946-9D58-10E8733D5473}"/>
              </a:ext>
            </a:extLst>
          </p:cNvPr>
          <p:cNvSpPr>
            <a:spLocks noGrp="1"/>
          </p:cNvSpPr>
          <p:nvPr>
            <p:ph idx="1"/>
          </p:nvPr>
        </p:nvSpPr>
        <p:spPr/>
        <p:txBody>
          <a:bodyPr>
            <a:normAutofit lnSpcReduction="10000"/>
          </a:bodyPr>
          <a:lstStyle/>
          <a:p>
            <a:r>
              <a:rPr lang="en-US" dirty="0"/>
              <a:t>Instructions are kept in the computer as a series of high and low electronic signals and may be represented as numbers.</a:t>
            </a:r>
          </a:p>
          <a:p>
            <a:r>
              <a:rPr lang="en-US" dirty="0"/>
              <a:t>Each piece of an instruction can be considered as an individual number, and placing these numbers side by side forms the instruction.</a:t>
            </a:r>
          </a:p>
          <a:p>
            <a:r>
              <a:rPr lang="en-US" dirty="0"/>
              <a:t>Since registers are referred to in instructions, there must be a convention to map register names into numbers</a:t>
            </a:r>
          </a:p>
          <a:p>
            <a:r>
              <a:rPr lang="en-US" dirty="0"/>
              <a:t>In MIPS assembly language, registers $s0 to $s7 map onto registers 16 to 23, and registers $t0 to $t7 map onto registers 8 to 15. Hence, $s0 means register 16, $s1 means register 17, $s2 means register 18, …, $t0 means register 8, $t1 means register 9, and so on.</a:t>
            </a:r>
          </a:p>
        </p:txBody>
      </p:sp>
    </p:spTree>
    <p:extLst>
      <p:ext uri="{BB962C8B-B14F-4D97-AF65-F5344CB8AC3E}">
        <p14:creationId xmlns:p14="http://schemas.microsoft.com/office/powerpoint/2010/main" val="209471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D1DE-87DD-D644-803A-9C9BD3184CE1}"/>
              </a:ext>
            </a:extLst>
          </p:cNvPr>
          <p:cNvSpPr>
            <a:spLocks noGrp="1"/>
          </p:cNvSpPr>
          <p:nvPr>
            <p:ph type="title"/>
          </p:nvPr>
        </p:nvSpPr>
        <p:spPr/>
        <p:txBody>
          <a:bodyPr/>
          <a:lstStyle/>
          <a:p>
            <a:r>
              <a:rPr lang="en-US" dirty="0"/>
              <a:t>branch if equal  (</a:t>
            </a:r>
            <a:r>
              <a:rPr lang="en-US" dirty="0" err="1"/>
              <a:t>beq</a:t>
            </a:r>
            <a:r>
              <a:rPr lang="en-US" dirty="0"/>
              <a:t>)</a:t>
            </a:r>
          </a:p>
        </p:txBody>
      </p:sp>
      <p:sp>
        <p:nvSpPr>
          <p:cNvPr id="3" name="Content Placeholder 2">
            <a:extLst>
              <a:ext uri="{FF2B5EF4-FFF2-40B4-BE49-F238E27FC236}">
                <a16:creationId xmlns:a16="http://schemas.microsoft.com/office/drawing/2014/main" id="{A744964A-C19C-E14D-BDDC-A656F491C960}"/>
              </a:ext>
            </a:extLst>
          </p:cNvPr>
          <p:cNvSpPr>
            <a:spLocks noGrp="1"/>
          </p:cNvSpPr>
          <p:nvPr>
            <p:ph idx="1"/>
          </p:nvPr>
        </p:nvSpPr>
        <p:spPr/>
        <p:txBody>
          <a:bodyPr/>
          <a:lstStyle/>
          <a:p>
            <a:r>
              <a:rPr lang="en-US" dirty="0"/>
              <a:t>Syntax: </a:t>
            </a:r>
            <a:r>
              <a:rPr lang="en-US" dirty="0" err="1"/>
              <a:t>beq</a:t>
            </a:r>
            <a:r>
              <a:rPr lang="en-US" dirty="0"/>
              <a:t> register1, register2, L1</a:t>
            </a:r>
          </a:p>
          <a:p>
            <a:r>
              <a:rPr lang="en-US" dirty="0"/>
              <a:t>Semantics: go to the statement labeled L1 if the value in register1 equals the value in register2</a:t>
            </a:r>
          </a:p>
          <a:p>
            <a:r>
              <a:rPr lang="en-US" dirty="0"/>
              <a:t>Example: if (</a:t>
            </a:r>
            <a:r>
              <a:rPr lang="en-US" dirty="0" err="1"/>
              <a:t>i</a:t>
            </a:r>
            <a:r>
              <a:rPr lang="en-US" dirty="0"/>
              <a:t> == j) f = g + h</a:t>
            </a:r>
          </a:p>
          <a:p>
            <a:r>
              <a:rPr lang="en-US" dirty="0"/>
              <a:t>The above C code is </a:t>
            </a:r>
          </a:p>
        </p:txBody>
      </p:sp>
    </p:spTree>
    <p:extLst>
      <p:ext uri="{BB962C8B-B14F-4D97-AF65-F5344CB8AC3E}">
        <p14:creationId xmlns:p14="http://schemas.microsoft.com/office/powerpoint/2010/main" val="2042644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2BB9-40B8-F84F-8CFD-C6F7B764168B}"/>
              </a:ext>
            </a:extLst>
          </p:cNvPr>
          <p:cNvSpPr>
            <a:spLocks noGrp="1"/>
          </p:cNvSpPr>
          <p:nvPr>
            <p:ph type="title"/>
          </p:nvPr>
        </p:nvSpPr>
        <p:spPr/>
        <p:txBody>
          <a:bodyPr/>
          <a:lstStyle/>
          <a:p>
            <a:r>
              <a:rPr lang="en-US" dirty="0"/>
              <a:t>branch if not equal (</a:t>
            </a:r>
            <a:r>
              <a:rPr lang="en-US" dirty="0" err="1"/>
              <a:t>bne</a:t>
            </a:r>
            <a:r>
              <a:rPr lang="en-US" dirty="0"/>
              <a:t>)</a:t>
            </a:r>
          </a:p>
        </p:txBody>
      </p:sp>
      <p:sp>
        <p:nvSpPr>
          <p:cNvPr id="3" name="Content Placeholder 2">
            <a:extLst>
              <a:ext uri="{FF2B5EF4-FFF2-40B4-BE49-F238E27FC236}">
                <a16:creationId xmlns:a16="http://schemas.microsoft.com/office/drawing/2014/main" id="{13B3ABE9-AE76-4644-B3A1-959B6DCA5CCB}"/>
              </a:ext>
            </a:extLst>
          </p:cNvPr>
          <p:cNvSpPr>
            <a:spLocks noGrp="1"/>
          </p:cNvSpPr>
          <p:nvPr>
            <p:ph idx="1"/>
          </p:nvPr>
        </p:nvSpPr>
        <p:spPr/>
        <p:txBody>
          <a:bodyPr/>
          <a:lstStyle/>
          <a:p>
            <a:r>
              <a:rPr lang="en-US" dirty="0"/>
              <a:t>Syntax: </a:t>
            </a:r>
            <a:r>
              <a:rPr lang="en-US" dirty="0" err="1"/>
              <a:t>bne</a:t>
            </a:r>
            <a:r>
              <a:rPr lang="en-US" dirty="0"/>
              <a:t> register1, register2, L1</a:t>
            </a:r>
          </a:p>
          <a:p>
            <a:r>
              <a:rPr lang="en-US" dirty="0"/>
              <a:t>Semantics: go to the statement labeled L1 if the value in register1 does </a:t>
            </a:r>
            <a:r>
              <a:rPr lang="en-US" i="1" dirty="0"/>
              <a:t>not</a:t>
            </a:r>
            <a:r>
              <a:rPr lang="en-US" dirty="0"/>
              <a:t> equal the value in register2</a:t>
            </a:r>
          </a:p>
          <a:p>
            <a:endParaRPr lang="en-US" dirty="0"/>
          </a:p>
        </p:txBody>
      </p:sp>
    </p:spTree>
    <p:extLst>
      <p:ext uri="{BB962C8B-B14F-4D97-AF65-F5344CB8AC3E}">
        <p14:creationId xmlns:p14="http://schemas.microsoft.com/office/powerpoint/2010/main" val="236799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A6E6-2911-DC49-ADA9-78573FCF2C89}"/>
              </a:ext>
            </a:extLst>
          </p:cNvPr>
          <p:cNvSpPr>
            <a:spLocks noGrp="1"/>
          </p:cNvSpPr>
          <p:nvPr>
            <p:ph type="title"/>
          </p:nvPr>
        </p:nvSpPr>
        <p:spPr/>
        <p:txBody>
          <a:bodyPr/>
          <a:lstStyle/>
          <a:p>
            <a:r>
              <a:rPr lang="en-US" b="1" i="1" dirty="0"/>
              <a:t>Conditional branch</a:t>
            </a:r>
            <a:endParaRPr lang="en-US" dirty="0"/>
          </a:p>
        </p:txBody>
      </p:sp>
      <p:sp>
        <p:nvSpPr>
          <p:cNvPr id="3" name="Content Placeholder 2">
            <a:extLst>
              <a:ext uri="{FF2B5EF4-FFF2-40B4-BE49-F238E27FC236}">
                <a16:creationId xmlns:a16="http://schemas.microsoft.com/office/drawing/2014/main" id="{3F2B57A7-591B-724B-A58F-88B7B3AEE82B}"/>
              </a:ext>
            </a:extLst>
          </p:cNvPr>
          <p:cNvSpPr>
            <a:spLocks noGrp="1"/>
          </p:cNvSpPr>
          <p:nvPr>
            <p:ph idx="1"/>
          </p:nvPr>
        </p:nvSpPr>
        <p:spPr/>
        <p:txBody>
          <a:bodyPr/>
          <a:lstStyle/>
          <a:p>
            <a:r>
              <a:rPr lang="en-US" b="1" i="1" dirty="0"/>
              <a:t>Conditional branch</a:t>
            </a:r>
            <a:r>
              <a:rPr lang="en-US" dirty="0"/>
              <a:t>: An instruction that requires the comparison of two values and that allows for a subsequent transfer of control to a new address in the program based on the outcome of the comparison.</a:t>
            </a:r>
          </a:p>
          <a:p>
            <a:r>
              <a:rPr lang="en-US" dirty="0" err="1"/>
              <a:t>bne</a:t>
            </a:r>
            <a:r>
              <a:rPr lang="en-US" dirty="0"/>
              <a:t> and </a:t>
            </a:r>
            <a:r>
              <a:rPr lang="en-US" dirty="0" err="1"/>
              <a:t>beq</a:t>
            </a:r>
            <a:r>
              <a:rPr lang="en-US" dirty="0"/>
              <a:t> are called conditional branches</a:t>
            </a:r>
          </a:p>
          <a:p>
            <a:endParaRPr lang="en-US" dirty="0"/>
          </a:p>
        </p:txBody>
      </p:sp>
    </p:spTree>
    <p:extLst>
      <p:ext uri="{BB962C8B-B14F-4D97-AF65-F5344CB8AC3E}">
        <p14:creationId xmlns:p14="http://schemas.microsoft.com/office/powerpoint/2010/main" val="2999607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3693-4520-7D47-B275-BB64CB22F08F}"/>
              </a:ext>
            </a:extLst>
          </p:cNvPr>
          <p:cNvSpPr>
            <a:spLocks noGrp="1"/>
          </p:cNvSpPr>
          <p:nvPr>
            <p:ph type="title"/>
          </p:nvPr>
        </p:nvSpPr>
        <p:spPr/>
        <p:txBody>
          <a:bodyPr>
            <a:normAutofit fontScale="90000"/>
          </a:bodyPr>
          <a:lstStyle/>
          <a:p>
            <a:br>
              <a:rPr lang="en-US" dirty="0"/>
            </a:br>
            <a:r>
              <a:rPr lang="en-US" dirty="0"/>
              <a:t>Compiling if-then-else into Conditional Branches</a:t>
            </a:r>
            <a:br>
              <a:rPr lang="en-US" dirty="0"/>
            </a:br>
            <a:endParaRPr lang="en-US" dirty="0"/>
          </a:p>
        </p:txBody>
      </p:sp>
      <p:sp>
        <p:nvSpPr>
          <p:cNvPr id="3" name="Content Placeholder 2">
            <a:extLst>
              <a:ext uri="{FF2B5EF4-FFF2-40B4-BE49-F238E27FC236}">
                <a16:creationId xmlns:a16="http://schemas.microsoft.com/office/drawing/2014/main" id="{633F7981-4334-1E45-BA6D-F2D142F35F0B}"/>
              </a:ext>
            </a:extLst>
          </p:cNvPr>
          <p:cNvSpPr>
            <a:spLocks noGrp="1"/>
          </p:cNvSpPr>
          <p:nvPr>
            <p:ph idx="1"/>
          </p:nvPr>
        </p:nvSpPr>
        <p:spPr/>
        <p:txBody>
          <a:bodyPr>
            <a:normAutofit lnSpcReduction="10000"/>
          </a:bodyPr>
          <a:lstStyle/>
          <a:p>
            <a:r>
              <a:rPr lang="en-US" dirty="0"/>
              <a:t>In the following code segment, f, g, h, </a:t>
            </a:r>
            <a:r>
              <a:rPr lang="en-US" dirty="0" err="1"/>
              <a:t>i</a:t>
            </a:r>
            <a:r>
              <a:rPr lang="en-US" dirty="0"/>
              <a:t>, and j are variables. If the five variables f through j correspond to the five registers $s0 through $s4, what is the compiled MIPS code for this C if statement?</a:t>
            </a:r>
          </a:p>
          <a:p>
            <a:pPr marL="457200" lvl="1" indent="0">
              <a:buNone/>
            </a:pPr>
            <a:r>
              <a:rPr lang="en-US" dirty="0"/>
              <a:t>if (</a:t>
            </a:r>
            <a:r>
              <a:rPr lang="en-US" dirty="0" err="1"/>
              <a:t>i</a:t>
            </a:r>
            <a:r>
              <a:rPr lang="en-US" dirty="0"/>
              <a:t> == j) f = g + h; else f = g – h;</a:t>
            </a:r>
          </a:p>
          <a:p>
            <a:pPr marL="0" indent="0">
              <a:buNone/>
            </a:pPr>
            <a:endParaRPr lang="en-US" dirty="0"/>
          </a:p>
          <a:p>
            <a:pPr marL="0" indent="0">
              <a:buNone/>
            </a:pPr>
            <a:r>
              <a:rPr lang="en-US" dirty="0"/>
              <a:t>Solution: </a:t>
            </a:r>
          </a:p>
          <a:p>
            <a:pPr marL="457200" lvl="1" indent="0">
              <a:buNone/>
            </a:pPr>
            <a:r>
              <a:rPr lang="en-US" dirty="0" err="1"/>
              <a:t>bne</a:t>
            </a:r>
            <a:r>
              <a:rPr lang="en-US" dirty="0"/>
              <a:t> $s3,$s4,Else         # go to Else if </a:t>
            </a:r>
            <a:r>
              <a:rPr lang="en-US" dirty="0" err="1"/>
              <a:t>i</a:t>
            </a:r>
            <a:r>
              <a:rPr lang="en-US" dirty="0"/>
              <a:t> ≠ j</a:t>
            </a:r>
          </a:p>
          <a:p>
            <a:pPr marL="457200" lvl="1" indent="0">
              <a:buNone/>
            </a:pPr>
            <a:r>
              <a:rPr lang="en-US" dirty="0"/>
              <a:t>add $s0,$s1,$s2 # f = g + h (skipped if </a:t>
            </a:r>
            <a:r>
              <a:rPr lang="en-US" dirty="0" err="1"/>
              <a:t>i</a:t>
            </a:r>
            <a:r>
              <a:rPr lang="en-US" dirty="0"/>
              <a:t> ≠ j)</a:t>
            </a:r>
          </a:p>
          <a:p>
            <a:pPr marL="457200" lvl="1" indent="0">
              <a:buNone/>
            </a:pPr>
            <a:r>
              <a:rPr lang="en-US" dirty="0"/>
              <a:t>j Exit # go to Exit</a:t>
            </a:r>
          </a:p>
          <a:p>
            <a:pPr marL="457200" lvl="1" indent="0">
              <a:buNone/>
            </a:pPr>
            <a:r>
              <a:rPr lang="en-US" dirty="0" err="1"/>
              <a:t>Else:sub</a:t>
            </a:r>
            <a:r>
              <a:rPr lang="en-US" dirty="0"/>
              <a:t> $s0,$s1,$s2 # f = g – h (skipped if </a:t>
            </a:r>
            <a:r>
              <a:rPr lang="en-US" dirty="0" err="1"/>
              <a:t>i</a:t>
            </a:r>
            <a:r>
              <a:rPr lang="en-US" dirty="0"/>
              <a:t> = j)</a:t>
            </a:r>
          </a:p>
          <a:p>
            <a:pPr marL="457200" lvl="1" indent="0">
              <a:buNone/>
            </a:pPr>
            <a:r>
              <a:rPr lang="en-US" dirty="0"/>
              <a:t>Exit:</a:t>
            </a:r>
          </a:p>
          <a:p>
            <a:pPr lvl="1"/>
            <a:endParaRPr lang="en-US" dirty="0"/>
          </a:p>
          <a:p>
            <a:endParaRPr lang="en-US" dirty="0"/>
          </a:p>
        </p:txBody>
      </p:sp>
    </p:spTree>
    <p:extLst>
      <p:ext uri="{BB962C8B-B14F-4D97-AF65-F5344CB8AC3E}">
        <p14:creationId xmlns:p14="http://schemas.microsoft.com/office/powerpoint/2010/main" val="120677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47996-C1DA-F044-A723-A7915EE7928B}"/>
              </a:ext>
            </a:extLst>
          </p:cNvPr>
          <p:cNvSpPr>
            <a:spLocks noGrp="1"/>
          </p:cNvSpPr>
          <p:nvPr>
            <p:ph type="title"/>
          </p:nvPr>
        </p:nvSpPr>
        <p:spPr/>
        <p:txBody>
          <a:bodyPr/>
          <a:lstStyle/>
          <a:p>
            <a:r>
              <a:rPr lang="en-US" dirty="0"/>
              <a:t>Instruction Format</a:t>
            </a:r>
          </a:p>
        </p:txBody>
      </p:sp>
      <p:sp>
        <p:nvSpPr>
          <p:cNvPr id="3" name="Content Placeholder 2">
            <a:extLst>
              <a:ext uri="{FF2B5EF4-FFF2-40B4-BE49-F238E27FC236}">
                <a16:creationId xmlns:a16="http://schemas.microsoft.com/office/drawing/2014/main" id="{CD8B48B5-E6C8-C443-9051-6D6B9F574C38}"/>
              </a:ext>
            </a:extLst>
          </p:cNvPr>
          <p:cNvSpPr>
            <a:spLocks noGrp="1"/>
          </p:cNvSpPr>
          <p:nvPr>
            <p:ph idx="1"/>
          </p:nvPr>
        </p:nvSpPr>
        <p:spPr/>
        <p:txBody>
          <a:bodyPr/>
          <a:lstStyle/>
          <a:p>
            <a:r>
              <a:rPr lang="en-US" dirty="0"/>
              <a:t>Instruction format is a form of representation of an instruction composed of fields of binary numbers. </a:t>
            </a:r>
          </a:p>
          <a:p>
            <a:r>
              <a:rPr lang="en-US" dirty="0"/>
              <a:t>Layout of the instruction </a:t>
            </a:r>
          </a:p>
          <a:p>
            <a:r>
              <a:rPr lang="en-US" dirty="0"/>
              <a:t>MIPS instruction takes exactly 32 bits—the same size as a data word</a:t>
            </a:r>
          </a:p>
          <a:p>
            <a:r>
              <a:rPr lang="en-US" b="1" i="1" dirty="0"/>
              <a:t>Machine language</a:t>
            </a:r>
            <a:r>
              <a:rPr lang="en-US" dirty="0"/>
              <a:t>: Binary representation used for communication within a computer system.</a:t>
            </a:r>
          </a:p>
        </p:txBody>
      </p:sp>
    </p:spTree>
    <p:extLst>
      <p:ext uri="{BB962C8B-B14F-4D97-AF65-F5344CB8AC3E}">
        <p14:creationId xmlns:p14="http://schemas.microsoft.com/office/powerpoint/2010/main" val="414442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4BB7-0296-C94A-8DB4-F8A7B2177661}"/>
              </a:ext>
            </a:extLst>
          </p:cNvPr>
          <p:cNvSpPr>
            <a:spLocks noGrp="1"/>
          </p:cNvSpPr>
          <p:nvPr>
            <p:ph type="title"/>
          </p:nvPr>
        </p:nvSpPr>
        <p:spPr/>
        <p:txBody>
          <a:bodyPr>
            <a:normAutofit fontScale="90000"/>
          </a:bodyPr>
          <a:lstStyle/>
          <a:p>
            <a:br>
              <a:rPr lang="en-US" dirty="0"/>
            </a:br>
            <a:r>
              <a:rPr lang="en-US" dirty="0"/>
              <a:t>Translating a MIPS Assembly Instruction into a Machine Instruction</a:t>
            </a:r>
            <a:br>
              <a:rPr lang="en-US" dirty="0"/>
            </a:br>
            <a:endParaRPr lang="en-US" dirty="0"/>
          </a:p>
        </p:txBody>
      </p:sp>
      <p:sp>
        <p:nvSpPr>
          <p:cNvPr id="3" name="Content Placeholder 2">
            <a:extLst>
              <a:ext uri="{FF2B5EF4-FFF2-40B4-BE49-F238E27FC236}">
                <a16:creationId xmlns:a16="http://schemas.microsoft.com/office/drawing/2014/main" id="{CCB47E17-6E45-F046-B333-DB840C4DDA4F}"/>
              </a:ext>
            </a:extLst>
          </p:cNvPr>
          <p:cNvSpPr>
            <a:spLocks noGrp="1"/>
          </p:cNvSpPr>
          <p:nvPr>
            <p:ph idx="1"/>
          </p:nvPr>
        </p:nvSpPr>
        <p:spPr/>
        <p:txBody>
          <a:bodyPr/>
          <a:lstStyle/>
          <a:p>
            <a:r>
              <a:rPr lang="en-US" dirty="0"/>
              <a:t>add $t0, $s1, $s2</a:t>
            </a:r>
          </a:p>
          <a:p>
            <a:r>
              <a:rPr lang="en-US" dirty="0"/>
              <a:t>The decimal representation:</a:t>
            </a:r>
          </a:p>
          <a:p>
            <a:endParaRPr lang="en-US" dirty="0"/>
          </a:p>
          <a:p>
            <a:endParaRPr lang="en-US" dirty="0"/>
          </a:p>
          <a:p>
            <a:r>
              <a:rPr lang="en-US" dirty="0"/>
              <a:t>Each of these segments of an instruction is called a field. The first and last fields (containing 0 and 32 in this case) in combination tell the MIPS computer that this instruction performs addition.</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E9DBB5DB-F32C-7D47-88BB-EF4F8E658393}"/>
              </a:ext>
            </a:extLst>
          </p:cNvPr>
          <p:cNvPicPr>
            <a:picLocks noChangeAspect="1"/>
          </p:cNvPicPr>
          <p:nvPr/>
        </p:nvPicPr>
        <p:blipFill>
          <a:blip r:embed="rId2"/>
          <a:stretch>
            <a:fillRect/>
          </a:stretch>
        </p:blipFill>
        <p:spPr>
          <a:xfrm>
            <a:off x="989045" y="2783679"/>
            <a:ext cx="9759820" cy="917418"/>
          </a:xfrm>
          <a:prstGeom prst="rect">
            <a:avLst/>
          </a:prstGeom>
        </p:spPr>
      </p:pic>
    </p:spTree>
    <p:extLst>
      <p:ext uri="{BB962C8B-B14F-4D97-AF65-F5344CB8AC3E}">
        <p14:creationId xmlns:p14="http://schemas.microsoft.com/office/powerpoint/2010/main" val="40819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325F0-FBB5-304C-8871-63B711F69E63}"/>
              </a:ext>
            </a:extLst>
          </p:cNvPr>
          <p:cNvSpPr>
            <a:spLocks noGrp="1"/>
          </p:cNvSpPr>
          <p:nvPr>
            <p:ph type="title"/>
          </p:nvPr>
        </p:nvSpPr>
        <p:spPr/>
        <p:txBody>
          <a:bodyPr>
            <a:normAutofit fontScale="90000"/>
          </a:bodyPr>
          <a:lstStyle/>
          <a:p>
            <a:br>
              <a:rPr lang="en-US" dirty="0"/>
            </a:br>
            <a:r>
              <a:rPr lang="en-US" dirty="0"/>
              <a:t>MIPS Fields</a:t>
            </a:r>
            <a:br>
              <a:rPr lang="en-US" dirty="0"/>
            </a:br>
            <a:endParaRPr lang="en-US" dirty="0"/>
          </a:p>
        </p:txBody>
      </p:sp>
      <p:pic>
        <p:nvPicPr>
          <p:cNvPr id="4" name="Content Placeholder 3">
            <a:extLst>
              <a:ext uri="{FF2B5EF4-FFF2-40B4-BE49-F238E27FC236}">
                <a16:creationId xmlns:a16="http://schemas.microsoft.com/office/drawing/2014/main" id="{CFB1C414-FA79-7248-97B0-8D578C56ECF2}"/>
              </a:ext>
            </a:extLst>
          </p:cNvPr>
          <p:cNvPicPr>
            <a:picLocks noGrp="1" noChangeAspect="1"/>
          </p:cNvPicPr>
          <p:nvPr>
            <p:ph idx="1"/>
          </p:nvPr>
        </p:nvPicPr>
        <p:blipFill>
          <a:blip r:embed="rId2"/>
          <a:stretch>
            <a:fillRect/>
          </a:stretch>
        </p:blipFill>
        <p:spPr>
          <a:xfrm>
            <a:off x="726232" y="1484241"/>
            <a:ext cx="10515600" cy="1059263"/>
          </a:xfrm>
          <a:prstGeom prst="rect">
            <a:avLst/>
          </a:prstGeom>
        </p:spPr>
      </p:pic>
      <p:sp>
        <p:nvSpPr>
          <p:cNvPr id="6" name="Rectangle 5">
            <a:extLst>
              <a:ext uri="{FF2B5EF4-FFF2-40B4-BE49-F238E27FC236}">
                <a16:creationId xmlns:a16="http://schemas.microsoft.com/office/drawing/2014/main" id="{183EE102-E1B8-2F4E-B99A-8BA2DF83602E}"/>
              </a:ext>
            </a:extLst>
          </p:cNvPr>
          <p:cNvSpPr/>
          <p:nvPr/>
        </p:nvSpPr>
        <p:spPr>
          <a:xfrm>
            <a:off x="726232" y="2543504"/>
            <a:ext cx="10209246" cy="3416320"/>
          </a:xfrm>
          <a:prstGeom prst="rect">
            <a:avLst/>
          </a:prstGeom>
        </p:spPr>
        <p:txBody>
          <a:bodyPr wrap="square">
            <a:spAutoFit/>
          </a:bodyPr>
          <a:lstStyle/>
          <a:p>
            <a:pPr marL="285750" indent="-285750">
              <a:buFont typeface="Arial" panose="020B0604020202020204" pitchFamily="34" charset="0"/>
              <a:buChar char="•"/>
            </a:pPr>
            <a:r>
              <a:rPr lang="en-US" dirty="0">
                <a:latin typeface="Helvetica" pitchFamily="2" charset="0"/>
              </a:rPr>
              <a:t>op: Basic operation of the instruction, traditionally called the </a:t>
            </a:r>
            <a:r>
              <a:rPr lang="en-US" dirty="0">
                <a:solidFill>
                  <a:srgbClr val="00FFFF"/>
                </a:solidFill>
                <a:latin typeface="Helvetica" pitchFamily="2" charset="0"/>
              </a:rPr>
              <a:t>opcode</a:t>
            </a:r>
            <a:r>
              <a:rPr lang="en-US" dirty="0">
                <a:latin typeface="Helvetica" pitchFamily="2" charset="0"/>
              </a:rPr>
              <a:t>.</a:t>
            </a:r>
          </a:p>
          <a:p>
            <a:pPr marL="285750" indent="-285750">
              <a:buFont typeface="Arial" panose="020B0604020202020204" pitchFamily="34" charset="0"/>
              <a:buChar char="•"/>
            </a:pPr>
            <a:r>
              <a:rPr lang="en-US" dirty="0" err="1">
                <a:latin typeface="Helvetica" pitchFamily="2" charset="0"/>
              </a:rPr>
              <a:t>rs</a:t>
            </a:r>
            <a:r>
              <a:rPr lang="en-US" dirty="0">
                <a:latin typeface="Helvetica" pitchFamily="2" charset="0"/>
              </a:rPr>
              <a:t>: The fi </a:t>
            </a:r>
            <a:r>
              <a:rPr lang="en-US" dirty="0" err="1">
                <a:latin typeface="Helvetica" pitchFamily="2" charset="0"/>
              </a:rPr>
              <a:t>rst</a:t>
            </a:r>
            <a:r>
              <a:rPr lang="en-US" dirty="0">
                <a:latin typeface="Helvetica" pitchFamily="2" charset="0"/>
              </a:rPr>
              <a:t> register source operand.</a:t>
            </a:r>
          </a:p>
          <a:p>
            <a:pPr marL="285750" indent="-285750">
              <a:buFont typeface="Arial" panose="020B0604020202020204" pitchFamily="34" charset="0"/>
              <a:buChar char="•"/>
            </a:pPr>
            <a:r>
              <a:rPr lang="en-US" dirty="0">
                <a:latin typeface="Helvetica" pitchFamily="2" charset="0"/>
              </a:rPr>
              <a:t>rt: The second register source operand.</a:t>
            </a:r>
          </a:p>
          <a:p>
            <a:pPr marL="285750" indent="-285750">
              <a:buFont typeface="Arial" panose="020B0604020202020204" pitchFamily="34" charset="0"/>
              <a:buChar char="•"/>
            </a:pPr>
            <a:r>
              <a:rPr lang="en-US" dirty="0" err="1">
                <a:latin typeface="Helvetica" pitchFamily="2" charset="0"/>
              </a:rPr>
              <a:t>rd</a:t>
            </a:r>
            <a:r>
              <a:rPr lang="en-US" dirty="0">
                <a:latin typeface="Helvetica" pitchFamily="2" charset="0"/>
              </a:rPr>
              <a:t>: The register destination operand. It gets the result of the operation.</a:t>
            </a:r>
          </a:p>
          <a:p>
            <a:pPr marL="285750" indent="-285750">
              <a:buFont typeface="Arial" panose="020B0604020202020204" pitchFamily="34" charset="0"/>
              <a:buChar char="•"/>
            </a:pPr>
            <a:r>
              <a:rPr lang="en-US" dirty="0" err="1">
                <a:latin typeface="Helvetica" pitchFamily="2" charset="0"/>
              </a:rPr>
              <a:t>shamt</a:t>
            </a:r>
            <a:r>
              <a:rPr lang="en-US" dirty="0">
                <a:latin typeface="Helvetica" pitchFamily="2" charset="0"/>
              </a:rPr>
              <a:t>: Shift amount. (Section 2.6 explains shift instructions and this term; it will not be used until then, and hence the field contains zero in this section.)</a:t>
            </a:r>
          </a:p>
          <a:p>
            <a:pPr marL="285750" indent="-285750">
              <a:buFont typeface="Arial" panose="020B0604020202020204" pitchFamily="34" charset="0"/>
              <a:buChar char="•"/>
            </a:pPr>
            <a:r>
              <a:rPr lang="en-US" dirty="0" err="1">
                <a:latin typeface="Helvetica" pitchFamily="2" charset="0"/>
              </a:rPr>
              <a:t>funct</a:t>
            </a:r>
            <a:r>
              <a:rPr lang="en-US" dirty="0">
                <a:latin typeface="Helvetica" pitchFamily="2" charset="0"/>
              </a:rPr>
              <a:t>: Function. This field, often called the function code, selects the specific variant of the operation in the op field.</a:t>
            </a:r>
          </a:p>
          <a:p>
            <a:pPr marL="285750" indent="-285750">
              <a:buFont typeface="Arial" panose="020B0604020202020204" pitchFamily="34" charset="0"/>
              <a:buChar char="•"/>
            </a:pPr>
            <a:endParaRPr lang="en-US" dirty="0">
              <a:effectLst/>
              <a:latin typeface="Helvetica" pitchFamily="2" charset="0"/>
            </a:endParaRPr>
          </a:p>
          <a:p>
            <a:pPr marL="285750" indent="-285750">
              <a:buFont typeface="Arial" panose="020B0604020202020204" pitchFamily="34" charset="0"/>
              <a:buChar char="•"/>
            </a:pPr>
            <a:r>
              <a:rPr lang="en-US" b="1" i="1" dirty="0"/>
              <a:t>Opcode</a:t>
            </a:r>
            <a:r>
              <a:rPr lang="en-US" dirty="0"/>
              <a:t>: The field that denotes the operation and format of an instruction.</a:t>
            </a:r>
          </a:p>
          <a:p>
            <a:pPr marL="285750" indent="-285750">
              <a:buFont typeface="Arial" panose="020B0604020202020204" pitchFamily="34" charset="0"/>
              <a:buChar char="•"/>
            </a:pPr>
            <a:r>
              <a:rPr lang="en-US" dirty="0"/>
              <a:t>A problem occurs when an instruction needs longer fields than those shown above. For example, the load word instruction must specify two registers and a constant. </a:t>
            </a:r>
            <a:endParaRPr lang="en-US" dirty="0">
              <a:effectLst/>
              <a:latin typeface="Helvetica" pitchFamily="2" charset="0"/>
            </a:endParaRPr>
          </a:p>
        </p:txBody>
      </p:sp>
    </p:spTree>
    <p:extLst>
      <p:ext uri="{BB962C8B-B14F-4D97-AF65-F5344CB8AC3E}">
        <p14:creationId xmlns:p14="http://schemas.microsoft.com/office/powerpoint/2010/main" val="297397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ED39-D59C-3A46-AE89-CB0FB31ABDED}"/>
              </a:ext>
            </a:extLst>
          </p:cNvPr>
          <p:cNvSpPr>
            <a:spLocks noGrp="1"/>
          </p:cNvSpPr>
          <p:nvPr>
            <p:ph type="title"/>
          </p:nvPr>
        </p:nvSpPr>
        <p:spPr/>
        <p:txBody>
          <a:bodyPr/>
          <a:lstStyle/>
          <a:p>
            <a:r>
              <a:rPr lang="en-US" dirty="0"/>
              <a:t>Instruction Format</a:t>
            </a:r>
          </a:p>
        </p:txBody>
      </p:sp>
      <p:sp>
        <p:nvSpPr>
          <p:cNvPr id="3" name="Content Placeholder 2">
            <a:extLst>
              <a:ext uri="{FF2B5EF4-FFF2-40B4-BE49-F238E27FC236}">
                <a16:creationId xmlns:a16="http://schemas.microsoft.com/office/drawing/2014/main" id="{CF4EEE82-AF8E-C448-9807-CEF486F1ABCE}"/>
              </a:ext>
            </a:extLst>
          </p:cNvPr>
          <p:cNvSpPr>
            <a:spLocks noGrp="1"/>
          </p:cNvSpPr>
          <p:nvPr>
            <p:ph idx="1"/>
          </p:nvPr>
        </p:nvSpPr>
        <p:spPr/>
        <p:txBody>
          <a:bodyPr/>
          <a:lstStyle/>
          <a:p>
            <a:r>
              <a:rPr lang="en-US" dirty="0"/>
              <a:t>There are 3 main instruction formats in MIPS. The fields in each type are laid out in such a way that the same fields are always in the same place for each type.</a:t>
            </a:r>
          </a:p>
          <a:p>
            <a:pPr marL="914400" lvl="1" indent="-457200">
              <a:buFont typeface="+mj-lt"/>
              <a:buAutoNum type="arabicPeriod"/>
            </a:pPr>
            <a:r>
              <a:rPr lang="en-US" i="1" dirty="0"/>
              <a:t>R-type</a:t>
            </a:r>
            <a:r>
              <a:rPr lang="en-US" dirty="0"/>
              <a:t> (for register) or </a:t>
            </a:r>
            <a:r>
              <a:rPr lang="en-US" i="1" dirty="0"/>
              <a:t>R-format</a:t>
            </a:r>
            <a:r>
              <a:rPr lang="en-US" dirty="0"/>
              <a:t>.</a:t>
            </a:r>
          </a:p>
          <a:p>
            <a:pPr marL="914400" lvl="1" indent="-457200">
              <a:buFont typeface="+mj-lt"/>
              <a:buAutoNum type="arabicPeriod"/>
            </a:pPr>
            <a:r>
              <a:rPr lang="en-US" i="1" dirty="0"/>
              <a:t>I-type</a:t>
            </a:r>
            <a:r>
              <a:rPr lang="en-US" dirty="0"/>
              <a:t> (for immediate) or </a:t>
            </a:r>
            <a:r>
              <a:rPr lang="en-US" i="1" dirty="0"/>
              <a:t>I-format</a:t>
            </a:r>
            <a:r>
              <a:rPr lang="en-US" dirty="0"/>
              <a:t> and is used by the immediate and data transfer instructions</a:t>
            </a:r>
          </a:p>
          <a:p>
            <a:pPr marL="914400" lvl="1" indent="-457200">
              <a:buFont typeface="+mj-lt"/>
              <a:buAutoNum type="arabicPeriod"/>
            </a:pPr>
            <a:r>
              <a:rPr lang="en-US" dirty="0"/>
              <a:t>J-Type</a:t>
            </a:r>
          </a:p>
          <a:p>
            <a:r>
              <a:rPr lang="en-US" dirty="0"/>
              <a:t> In this lesson we only discuss the R-type and the I-type</a:t>
            </a:r>
          </a:p>
          <a:p>
            <a:r>
              <a:rPr lang="en-US" dirty="0"/>
              <a:t>There are used for different kinds of instruction formats for different kinds of instructions. </a:t>
            </a:r>
          </a:p>
        </p:txBody>
      </p:sp>
    </p:spTree>
    <p:extLst>
      <p:ext uri="{BB962C8B-B14F-4D97-AF65-F5344CB8AC3E}">
        <p14:creationId xmlns:p14="http://schemas.microsoft.com/office/powerpoint/2010/main" val="2139106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88E2-18EC-9A41-8FD8-2F1F38C413DE}"/>
              </a:ext>
            </a:extLst>
          </p:cNvPr>
          <p:cNvSpPr>
            <a:spLocks noGrp="1"/>
          </p:cNvSpPr>
          <p:nvPr>
            <p:ph type="title"/>
          </p:nvPr>
        </p:nvSpPr>
        <p:spPr/>
        <p:txBody>
          <a:bodyPr/>
          <a:lstStyle/>
          <a:p>
            <a:r>
              <a:rPr lang="en-US" dirty="0"/>
              <a:t>R-Type Instructions</a:t>
            </a:r>
          </a:p>
        </p:txBody>
      </p:sp>
      <p:sp>
        <p:nvSpPr>
          <p:cNvPr id="3" name="Content Placeholder 2">
            <a:extLst>
              <a:ext uri="{FF2B5EF4-FFF2-40B4-BE49-F238E27FC236}">
                <a16:creationId xmlns:a16="http://schemas.microsoft.com/office/drawing/2014/main" id="{BB3D48B2-4606-7D41-BC52-1F4A0D31CCF3}"/>
              </a:ext>
            </a:extLst>
          </p:cNvPr>
          <p:cNvSpPr>
            <a:spLocks noGrp="1"/>
          </p:cNvSpPr>
          <p:nvPr>
            <p:ph idx="1"/>
          </p:nvPr>
        </p:nvSpPr>
        <p:spPr/>
        <p:txBody>
          <a:bodyPr/>
          <a:lstStyle/>
          <a:p>
            <a:r>
              <a:rPr lang="en-US" dirty="0"/>
              <a:t>They are identified by the opcode 0 and are differentiated by the </a:t>
            </a:r>
            <a:r>
              <a:rPr lang="en-US" dirty="0" err="1"/>
              <a:t>funct</a:t>
            </a:r>
            <a:r>
              <a:rPr lang="en-US" dirty="0"/>
              <a:t> values</a:t>
            </a:r>
          </a:p>
          <a:p>
            <a:r>
              <a:rPr lang="en-US" dirty="0"/>
              <a:t>These instructions can be used for arithmetic operations, jumps and system calls</a:t>
            </a:r>
          </a:p>
          <a:p>
            <a:endParaRPr lang="en-US" dirty="0"/>
          </a:p>
        </p:txBody>
      </p:sp>
      <p:pic>
        <p:nvPicPr>
          <p:cNvPr id="5" name="Content Placeholder 3">
            <a:extLst>
              <a:ext uri="{FF2B5EF4-FFF2-40B4-BE49-F238E27FC236}">
                <a16:creationId xmlns:a16="http://schemas.microsoft.com/office/drawing/2014/main" id="{F6915F26-69C8-BD4E-8976-ED563555E6FF}"/>
              </a:ext>
            </a:extLst>
          </p:cNvPr>
          <p:cNvPicPr>
            <a:picLocks noChangeAspect="1"/>
          </p:cNvPicPr>
          <p:nvPr/>
        </p:nvPicPr>
        <p:blipFill>
          <a:blip r:embed="rId2"/>
          <a:stretch>
            <a:fillRect/>
          </a:stretch>
        </p:blipFill>
        <p:spPr>
          <a:xfrm>
            <a:off x="772886" y="3841760"/>
            <a:ext cx="10515600" cy="1059263"/>
          </a:xfrm>
          <a:prstGeom prst="rect">
            <a:avLst/>
          </a:prstGeom>
        </p:spPr>
      </p:pic>
    </p:spTree>
    <p:extLst>
      <p:ext uri="{BB962C8B-B14F-4D97-AF65-F5344CB8AC3E}">
        <p14:creationId xmlns:p14="http://schemas.microsoft.com/office/powerpoint/2010/main" val="126492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B35E-CBDA-9A4C-8745-551D847C3C59}"/>
              </a:ext>
            </a:extLst>
          </p:cNvPr>
          <p:cNvSpPr>
            <a:spLocks noGrp="1"/>
          </p:cNvSpPr>
          <p:nvPr>
            <p:ph type="title"/>
          </p:nvPr>
        </p:nvSpPr>
        <p:spPr/>
        <p:txBody>
          <a:bodyPr/>
          <a:lstStyle/>
          <a:p>
            <a:r>
              <a:rPr lang="en-US" dirty="0"/>
              <a:t>I-Type instruction</a:t>
            </a:r>
          </a:p>
        </p:txBody>
      </p:sp>
      <p:sp>
        <p:nvSpPr>
          <p:cNvPr id="3" name="Content Placeholder 2">
            <a:extLst>
              <a:ext uri="{FF2B5EF4-FFF2-40B4-BE49-F238E27FC236}">
                <a16:creationId xmlns:a16="http://schemas.microsoft.com/office/drawing/2014/main" id="{8319F430-9B22-5E41-B2F8-E48A02DBBCDA}"/>
              </a:ext>
            </a:extLst>
          </p:cNvPr>
          <p:cNvSpPr>
            <a:spLocks noGrp="1"/>
          </p:cNvSpPr>
          <p:nvPr>
            <p:ph idx="1"/>
          </p:nvPr>
        </p:nvSpPr>
        <p:spPr/>
        <p:txBody>
          <a:bodyPr/>
          <a:lstStyle/>
          <a:p>
            <a:r>
              <a:rPr lang="en-US" dirty="0"/>
              <a:t>These instruction has an opcode of a number greater than 3</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0ECC0F4-198D-5748-B1FC-C1ABA6D04E06}"/>
              </a:ext>
            </a:extLst>
          </p:cNvPr>
          <p:cNvPicPr>
            <a:picLocks noChangeAspect="1"/>
          </p:cNvPicPr>
          <p:nvPr/>
        </p:nvPicPr>
        <p:blipFill>
          <a:blip r:embed="rId2"/>
          <a:stretch>
            <a:fillRect/>
          </a:stretch>
        </p:blipFill>
        <p:spPr>
          <a:xfrm>
            <a:off x="1046454" y="3016250"/>
            <a:ext cx="8699500" cy="825500"/>
          </a:xfrm>
          <a:prstGeom prst="rect">
            <a:avLst/>
          </a:prstGeom>
        </p:spPr>
      </p:pic>
    </p:spTree>
    <p:extLst>
      <p:ext uri="{BB962C8B-B14F-4D97-AF65-F5344CB8AC3E}">
        <p14:creationId xmlns:p14="http://schemas.microsoft.com/office/powerpoint/2010/main" val="1450435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8286</TotalTime>
  <Words>1805</Words>
  <Application>Microsoft Macintosh PowerPoint</Application>
  <PresentationFormat>Widescreen</PresentationFormat>
  <Paragraphs>149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Helvetica</vt:lpstr>
      <vt:lpstr>Office Theme</vt:lpstr>
      <vt:lpstr>Lesson 3</vt:lpstr>
      <vt:lpstr>Representing numbers in a word</vt:lpstr>
      <vt:lpstr> Representing instructions in the computer </vt:lpstr>
      <vt:lpstr>Instruction Format</vt:lpstr>
      <vt:lpstr> Translating a MIPS Assembly Instruction into a Machine Instruction </vt:lpstr>
      <vt:lpstr> MIPS Fields </vt:lpstr>
      <vt:lpstr>Instruction Format</vt:lpstr>
      <vt:lpstr>R-Type Instructions</vt:lpstr>
      <vt:lpstr>I-Type instruction</vt:lpstr>
      <vt:lpstr>Instruction formats</vt:lpstr>
      <vt:lpstr>Sample Instructions</vt:lpstr>
      <vt:lpstr> R-type and I-type instructions.</vt:lpstr>
      <vt:lpstr>Example: Translating MIPS assembly language into machine language</vt:lpstr>
      <vt:lpstr>Solution</vt:lpstr>
      <vt:lpstr>Solution</vt:lpstr>
      <vt:lpstr>Solution</vt:lpstr>
      <vt:lpstr>Example</vt:lpstr>
      <vt:lpstr>Solution</vt:lpstr>
      <vt:lpstr>MIPS machine language code</vt:lpstr>
      <vt:lpstr>MIPS architecture </vt:lpstr>
      <vt:lpstr>Test Your knowledge</vt:lpstr>
      <vt:lpstr>   MIPS instructions.   </vt:lpstr>
      <vt:lpstr> Logical operations </vt:lpstr>
      <vt:lpstr>Shifts</vt:lpstr>
      <vt:lpstr>shamt field in the R-format</vt:lpstr>
      <vt:lpstr>AND</vt:lpstr>
      <vt:lpstr> OR </vt:lpstr>
      <vt:lpstr> NOT </vt:lpstr>
      <vt:lpstr> Instructions for Making Decisions </vt:lpstr>
      <vt:lpstr>branch if equal  (beq)</vt:lpstr>
      <vt:lpstr>branch if not equal (bne)</vt:lpstr>
      <vt:lpstr>Conditional branch</vt:lpstr>
      <vt:lpstr> Compiling if-then-else into Conditional Branches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steven.fulakeza@lc.cuny.edu</dc:creator>
  <cp:lastModifiedBy>steven.fulakeza@lc.cuny.edu</cp:lastModifiedBy>
  <cp:revision>129</cp:revision>
  <dcterms:created xsi:type="dcterms:W3CDTF">2020-05-31T04:20:55Z</dcterms:created>
  <dcterms:modified xsi:type="dcterms:W3CDTF">2020-07-16T13:00:47Z</dcterms:modified>
</cp:coreProperties>
</file>